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25"/>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x="18288000" cy="10287000"/>
  <p:notesSz cx="6858000" cy="9144000"/>
  <p:embeddedFontLst>
    <p:embeddedFont>
      <p:font typeface="Agrandir Medium" panose="020B0604020202020204" charset="0"/>
      <p:regular r:id="rId26"/>
    </p:embeddedFont>
    <p:embeddedFont>
      <p:font typeface="Canva Sans" panose="020B0604020202020204" charset="0"/>
      <p:regular r:id="rId27"/>
    </p:embeddedFont>
    <p:embeddedFont>
      <p:font typeface="Canva Sans Bold" panose="020B0604020202020204" charset="0"/>
      <p:regular r:id="rId28"/>
    </p:embeddedFont>
    <p:embeddedFont>
      <p:font typeface="Clear Sans" panose="020B0604020202020204" charset="0"/>
      <p:regular r:id="rId29"/>
    </p:embeddedFont>
    <p:embeddedFont>
      <p:font typeface="Clear Sans Bold" panose="020B0604020202020204" charset="0"/>
      <p:regular r:id="rId30"/>
    </p:embeddedFont>
    <p:embeddedFont>
      <p:font typeface="Clear Sans Medium" panose="020B0604020202020204" charset="0"/>
      <p:regular r:id="rId31"/>
    </p:embeddedFont>
    <p:embeddedFont>
      <p:font typeface="DM Sans" pitchFamily="2" charset="0"/>
      <p:regular r:id="rId32"/>
      <p:bold r:id="rId33"/>
      <p:italic r:id="rId34"/>
      <p:boldItalic r:id="rId35"/>
    </p:embeddedFont>
    <p:embeddedFont>
      <p:font typeface="Montserrat Medium" panose="00000600000000000000" pitchFamily="2" charset="0"/>
      <p:regular r:id="rId36"/>
      <p:italic r:id="rId37"/>
    </p:embeddedFont>
    <p:embeddedFont>
      <p:font typeface="Poppins" panose="00000500000000000000" pitchFamily="2" charset="0"/>
      <p:regular r:id="rId38"/>
      <p:bold r:id="rId39"/>
      <p:italic r:id="rId40"/>
      <p:boldItalic r:id="rId41"/>
    </p:embeddedFont>
    <p:embeddedFont>
      <p:font typeface="Poppins Bold" panose="00000800000000000000" charset="0"/>
      <p:regular r:id="rId42"/>
    </p:embeddedFont>
    <p:embeddedFont>
      <p:font typeface="Public Sans Bold" panose="020B0604020202020204" charset="0"/>
      <p:regular r:id="rId43"/>
    </p:embeddedFont>
    <p:embeddedFont>
      <p:font typeface="Quicksand Bold" panose="020B0604020202020204" charset="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FCBE9E-7ADE-4C5A-BA55-35DF861B9CD5}" v="34" dt="2024-02-01T03:25:04.8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p:restoredLeft sz="0" autoAdjust="0"/>
    <p:restoredTop sz="91114" autoAdjust="0"/>
  </p:normalViewPr>
  <p:slideViewPr>
    <p:cSldViewPr>
      <p:cViewPr>
        <p:scale>
          <a:sx n="23" d="100"/>
          <a:sy n="23" d="100"/>
        </p:scale>
        <p:origin x="1220" y="6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17.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4.fntdata"/><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3.fntdata"/><Relationship Id="rId36" Type="http://schemas.openxmlformats.org/officeDocument/2006/relationships/font" Target="fonts/font11.fntdata"/><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6.fntdata"/><Relationship Id="rId44" Type="http://schemas.openxmlformats.org/officeDocument/2006/relationships/font" Target="fonts/font19.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font" Target="fonts/font16.fntdata"/><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7CF037-655F-44FD-87A3-538C3C0ADCC6}" type="datetimeFigureOut">
              <a:rPr lang="en-US" smtClean="0"/>
              <a:t>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CBE6FF-66E2-417B-8870-0BCCC492BD39}" type="slidenum">
              <a:rPr lang="en-US" smtClean="0"/>
              <a:t>‹#›</a:t>
            </a:fld>
            <a:endParaRPr lang="en-US"/>
          </a:p>
        </p:txBody>
      </p:sp>
    </p:spTree>
    <p:extLst>
      <p:ext uri="{BB962C8B-B14F-4D97-AF65-F5344CB8AC3E}">
        <p14:creationId xmlns:p14="http://schemas.microsoft.com/office/powerpoint/2010/main" val="33599104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CBE6FF-66E2-417B-8870-0BCCC492BD39}" type="slidenum">
              <a:rPr lang="en-US" smtClean="0"/>
              <a:t>5</a:t>
            </a:fld>
            <a:endParaRPr lang="en-US"/>
          </a:p>
        </p:txBody>
      </p:sp>
    </p:spTree>
    <p:extLst>
      <p:ext uri="{BB962C8B-B14F-4D97-AF65-F5344CB8AC3E}">
        <p14:creationId xmlns:p14="http://schemas.microsoft.com/office/powerpoint/2010/main" val="1026307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47.svg"/><Relationship Id="rId7" Type="http://schemas.openxmlformats.org/officeDocument/2006/relationships/image" Target="../media/image51.sv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svg"/><Relationship Id="rId4" Type="http://schemas.openxmlformats.org/officeDocument/2006/relationships/image" Target="../media/image48.png"/></Relationships>
</file>

<file path=ppt/slides/_rels/slide11.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svg"/><Relationship Id="rId7" Type="http://schemas.openxmlformats.org/officeDocument/2006/relationships/image" Target="../media/image61.sv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image" Target="../media/image65.svg"/><Relationship Id="rId5" Type="http://schemas.openxmlformats.org/officeDocument/2006/relationships/image" Target="../media/image59.sv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svg"/></Relationships>
</file>

<file path=ppt/slides/_rels/slide15.xml.rels><?xml version="1.0" encoding="UTF-8" standalone="yes"?>
<Relationships xmlns="http://schemas.openxmlformats.org/package/2006/relationships"><Relationship Id="rId3" Type="http://schemas.openxmlformats.org/officeDocument/2006/relationships/image" Target="../media/image67.sv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svg"/><Relationship Id="rId4" Type="http://schemas.openxmlformats.org/officeDocument/2006/relationships/image" Target="../media/image68.png"/></Relationships>
</file>

<file path=ppt/slides/_rels/slide16.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sv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svg"/><Relationship Id="rId4" Type="http://schemas.openxmlformats.org/officeDocument/2006/relationships/image" Target="../media/image74.png"/></Relationships>
</file>

<file path=ppt/slides/_rels/slide1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sv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svg"/><Relationship Id="rId4" Type="http://schemas.openxmlformats.org/officeDocument/2006/relationships/image" Target="../media/image81.png"/></Relationships>
</file>

<file path=ppt/slides/_rels/slide18.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2.svg"/><Relationship Id="rId7" Type="http://schemas.openxmlformats.org/officeDocument/2006/relationships/image" Target="../media/image89.svg"/><Relationship Id="rId12" Type="http://schemas.openxmlformats.org/officeDocument/2006/relationships/image" Target="../media/image94.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sv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96.sv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6.svg"/></Relationships>
</file>

<file path=ppt/slides/_rels/slide5.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0.svg"/><Relationship Id="rId11" Type="http://schemas.openxmlformats.org/officeDocument/2006/relationships/image" Target="../media/image33.png"/><Relationship Id="rId5" Type="http://schemas.openxmlformats.org/officeDocument/2006/relationships/image" Target="../media/image29.png"/><Relationship Id="rId10" Type="http://schemas.openxmlformats.org/officeDocument/2006/relationships/image" Target="../media/image6.svg"/><Relationship Id="rId4" Type="http://schemas.openxmlformats.org/officeDocument/2006/relationships/image" Target="../media/image28.svg"/><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9042216" y="2373294"/>
            <a:ext cx="8217084" cy="5265012"/>
            <a:chOff x="0" y="0"/>
            <a:chExt cx="10956112" cy="7020016"/>
          </a:xfrm>
        </p:grpSpPr>
        <p:sp>
          <p:nvSpPr>
            <p:cNvPr id="3" name="TextBox 3"/>
            <p:cNvSpPr txBox="1"/>
            <p:nvPr/>
          </p:nvSpPr>
          <p:spPr>
            <a:xfrm>
              <a:off x="0" y="1435039"/>
              <a:ext cx="10956112" cy="2820459"/>
            </a:xfrm>
            <a:prstGeom prst="rect">
              <a:avLst/>
            </a:prstGeom>
          </p:spPr>
          <p:txBody>
            <a:bodyPr lIns="0" tIns="0" rIns="0" bIns="0" rtlCol="0" anchor="t">
              <a:spAutoFit/>
            </a:bodyPr>
            <a:lstStyle/>
            <a:p>
              <a:pPr>
                <a:lnSpc>
                  <a:spcPts val="8000"/>
                </a:lnSpc>
              </a:pPr>
              <a:r>
                <a:rPr lang="en-US" sz="8000" dirty="0">
                  <a:solidFill>
                    <a:srgbClr val="F7B4A7"/>
                  </a:solidFill>
                  <a:latin typeface="Clear Sans Bold"/>
                </a:rPr>
                <a:t>Logistic Regression</a:t>
              </a:r>
            </a:p>
          </p:txBody>
        </p:sp>
        <p:sp>
          <p:nvSpPr>
            <p:cNvPr id="4" name="TextBox 4"/>
            <p:cNvSpPr txBox="1"/>
            <p:nvPr/>
          </p:nvSpPr>
          <p:spPr>
            <a:xfrm>
              <a:off x="0" y="-47625"/>
              <a:ext cx="10956112" cy="591185"/>
            </a:xfrm>
            <a:prstGeom prst="rect">
              <a:avLst/>
            </a:prstGeom>
          </p:spPr>
          <p:txBody>
            <a:bodyPr lIns="0" tIns="0" rIns="0" bIns="0" rtlCol="0" anchor="t">
              <a:spAutoFit/>
            </a:bodyPr>
            <a:lstStyle/>
            <a:p>
              <a:pPr>
                <a:lnSpc>
                  <a:spcPts val="3779"/>
                </a:lnSpc>
              </a:pPr>
              <a:r>
                <a:rPr lang="en-US" sz="2699">
                  <a:solidFill>
                    <a:srgbClr val="94DDDE"/>
                  </a:solidFill>
                  <a:latin typeface="Clear Sans"/>
                </a:rPr>
                <a:t>ARTIFICIAL INTELLIGENCE</a:t>
              </a:r>
            </a:p>
          </p:txBody>
        </p:sp>
        <p:sp>
          <p:nvSpPr>
            <p:cNvPr id="5" name="TextBox 5"/>
            <p:cNvSpPr txBox="1"/>
            <p:nvPr/>
          </p:nvSpPr>
          <p:spPr>
            <a:xfrm>
              <a:off x="0" y="4937427"/>
              <a:ext cx="10956112" cy="2082588"/>
            </a:xfrm>
            <a:prstGeom prst="rect">
              <a:avLst/>
            </a:prstGeom>
          </p:spPr>
          <p:txBody>
            <a:bodyPr lIns="0" tIns="0" rIns="0" bIns="0" rtlCol="0" anchor="t">
              <a:spAutoFit/>
            </a:bodyPr>
            <a:lstStyle/>
            <a:p>
              <a:pPr>
                <a:lnSpc>
                  <a:spcPts val="4759"/>
                </a:lnSpc>
              </a:pPr>
              <a:r>
                <a:rPr lang="en-US" sz="3399" dirty="0">
                  <a:solidFill>
                    <a:srgbClr val="94DDDE"/>
                  </a:solidFill>
                  <a:latin typeface="Clear Sans"/>
                </a:rPr>
                <a:t>Presented by: Nada Hanafi Ahmed</a:t>
              </a:r>
            </a:p>
            <a:p>
              <a:pPr>
                <a:lnSpc>
                  <a:spcPts val="3920"/>
                </a:lnSpc>
              </a:pPr>
              <a:r>
                <a:rPr lang="en-US" sz="2800" dirty="0">
                  <a:solidFill>
                    <a:srgbClr val="94DDDE"/>
                  </a:solidFill>
                  <a:latin typeface="Clear Sans"/>
                </a:rPr>
                <a:t>Computer &amp; Communication Department</a:t>
              </a:r>
            </a:p>
            <a:p>
              <a:pPr>
                <a:lnSpc>
                  <a:spcPts val="3920"/>
                </a:lnSpc>
              </a:pPr>
              <a:r>
                <a:rPr lang="en-US" sz="2800" dirty="0">
                  <a:solidFill>
                    <a:srgbClr val="94DDDE"/>
                  </a:solidFill>
                  <a:latin typeface="Clear Sans"/>
                </a:rPr>
                <a:t>Alexandria University</a:t>
              </a:r>
            </a:p>
          </p:txBody>
        </p:sp>
      </p:grpSp>
      <p:sp>
        <p:nvSpPr>
          <p:cNvPr id="6" name="Freeform 6"/>
          <p:cNvSpPr/>
          <p:nvPr/>
        </p:nvSpPr>
        <p:spPr>
          <a:xfrm>
            <a:off x="1182834" y="-1921745"/>
            <a:ext cx="6755642" cy="4114800"/>
          </a:xfrm>
          <a:custGeom>
            <a:avLst/>
            <a:gdLst/>
            <a:ahLst/>
            <a:cxnLst/>
            <a:rect l="l" t="t" r="r" b="b"/>
            <a:pathLst>
              <a:path w="6755642" h="4114800">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6303834" y="1790711"/>
            <a:ext cx="1194327" cy="2586142"/>
          </a:xfrm>
          <a:custGeom>
            <a:avLst/>
            <a:gdLst/>
            <a:ahLst/>
            <a:cxnLst/>
            <a:rect l="l" t="t" r="r" b="b"/>
            <a:pathLst>
              <a:path w="1194327" h="2586142">
                <a:moveTo>
                  <a:pt x="0" y="0"/>
                </a:moveTo>
                <a:lnTo>
                  <a:pt x="1194327" y="0"/>
                </a:lnTo>
                <a:lnTo>
                  <a:pt x="1194327" y="2586142"/>
                </a:lnTo>
                <a:lnTo>
                  <a:pt x="0" y="25861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flipH="1">
            <a:off x="2095190" y="2021154"/>
            <a:ext cx="5357753" cy="5591583"/>
          </a:xfrm>
          <a:custGeom>
            <a:avLst/>
            <a:gdLst/>
            <a:ahLst/>
            <a:cxnLst/>
            <a:rect l="l" t="t" r="r" b="b"/>
            <a:pathLst>
              <a:path w="5357753" h="5591583">
                <a:moveTo>
                  <a:pt x="5357753" y="0"/>
                </a:moveTo>
                <a:lnTo>
                  <a:pt x="0" y="0"/>
                </a:lnTo>
                <a:lnTo>
                  <a:pt x="0" y="5591582"/>
                </a:lnTo>
                <a:lnTo>
                  <a:pt x="5357753" y="5591582"/>
                </a:lnTo>
                <a:lnTo>
                  <a:pt x="5357753"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914400" y="1264426"/>
            <a:ext cx="3144039" cy="2440918"/>
          </a:xfrm>
          <a:custGeom>
            <a:avLst/>
            <a:gdLst/>
            <a:ahLst/>
            <a:cxnLst/>
            <a:rect l="l" t="t" r="r" b="b"/>
            <a:pathLst>
              <a:path w="3144039" h="2440918">
                <a:moveTo>
                  <a:pt x="0" y="0"/>
                </a:moveTo>
                <a:lnTo>
                  <a:pt x="3144040" y="0"/>
                </a:lnTo>
                <a:lnTo>
                  <a:pt x="3144040" y="2440918"/>
                </a:lnTo>
                <a:lnTo>
                  <a:pt x="0" y="244091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a:off x="624872" y="5005800"/>
            <a:ext cx="1894295" cy="4252500"/>
          </a:xfrm>
          <a:custGeom>
            <a:avLst/>
            <a:gdLst/>
            <a:ahLst/>
            <a:cxnLst/>
            <a:rect l="l" t="t" r="r" b="b"/>
            <a:pathLst>
              <a:path w="1894295" h="4252500">
                <a:moveTo>
                  <a:pt x="0" y="0"/>
                </a:moveTo>
                <a:lnTo>
                  <a:pt x="1894295" y="0"/>
                </a:lnTo>
                <a:lnTo>
                  <a:pt x="1894295" y="4252500"/>
                </a:lnTo>
                <a:lnTo>
                  <a:pt x="0" y="42525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1" name="Freeform 11"/>
          <p:cNvSpPr/>
          <p:nvPr/>
        </p:nvSpPr>
        <p:spPr>
          <a:xfrm>
            <a:off x="4011803" y="7612736"/>
            <a:ext cx="3486358" cy="4114800"/>
          </a:xfrm>
          <a:custGeom>
            <a:avLst/>
            <a:gdLst/>
            <a:ahLst/>
            <a:cxnLst/>
            <a:rect l="l" t="t" r="r" b="b"/>
            <a:pathLst>
              <a:path w="3486358" h="4114800">
                <a:moveTo>
                  <a:pt x="0" y="0"/>
                </a:moveTo>
                <a:lnTo>
                  <a:pt x="3486358" y="0"/>
                </a:lnTo>
                <a:lnTo>
                  <a:pt x="348635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ppt_x"/>
                                          </p:val>
                                        </p:tav>
                                        <p:tav tm="100000">
                                          <p:val>
                                            <p:strVal val="#ppt_x"/>
                                          </p:val>
                                        </p:tav>
                                      </p:tavLst>
                                    </p:anim>
                                    <p:anim calcmode="lin" valueType="num">
                                      <p:cBhvr additive="base">
                                        <p:cTn id="23" dur="500" fill="hold"/>
                                        <p:tgtEl>
                                          <p:spTgt spid="10"/>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ppt_x"/>
                                          </p:val>
                                        </p:tav>
                                        <p:tav tm="100000">
                                          <p:val>
                                            <p:strVal val="#ppt_x"/>
                                          </p:val>
                                        </p:tav>
                                      </p:tavLst>
                                    </p:anim>
                                    <p:anim calcmode="lin" valueType="num">
                                      <p:cBhvr additive="base">
                                        <p:cTn id="3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8F2"/>
        </a:solidFill>
        <a:effectLst/>
      </p:bgPr>
    </p:bg>
    <p:spTree>
      <p:nvGrpSpPr>
        <p:cNvPr id="1" name=""/>
        <p:cNvGrpSpPr/>
        <p:nvPr/>
      </p:nvGrpSpPr>
      <p:grpSpPr>
        <a:xfrm>
          <a:off x="0" y="0"/>
          <a:ext cx="0" cy="0"/>
          <a:chOff x="0" y="0"/>
          <a:chExt cx="0" cy="0"/>
        </a:xfrm>
      </p:grpSpPr>
      <p:sp>
        <p:nvSpPr>
          <p:cNvPr id="2" name="Freeform 2"/>
          <p:cNvSpPr/>
          <p:nvPr/>
        </p:nvSpPr>
        <p:spPr>
          <a:xfrm rot="-10800000">
            <a:off x="3851181" y="4696917"/>
            <a:ext cx="4216289" cy="3043394"/>
          </a:xfrm>
          <a:custGeom>
            <a:avLst/>
            <a:gdLst/>
            <a:ahLst/>
            <a:cxnLst/>
            <a:rect l="l" t="t" r="r" b="b"/>
            <a:pathLst>
              <a:path w="4216289" h="3043394">
                <a:moveTo>
                  <a:pt x="0" y="0"/>
                </a:moveTo>
                <a:lnTo>
                  <a:pt x="4216289" y="0"/>
                </a:lnTo>
                <a:lnTo>
                  <a:pt x="4216289" y="3043395"/>
                </a:lnTo>
                <a:lnTo>
                  <a:pt x="0" y="30433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3767516" y="2740689"/>
            <a:ext cx="4601493" cy="7811176"/>
          </a:xfrm>
          <a:custGeom>
            <a:avLst/>
            <a:gdLst/>
            <a:ahLst/>
            <a:cxnLst/>
            <a:rect l="l" t="t" r="r" b="b"/>
            <a:pathLst>
              <a:path w="4601493" h="7811176">
                <a:moveTo>
                  <a:pt x="0" y="0"/>
                </a:moveTo>
                <a:lnTo>
                  <a:pt x="4601493" y="0"/>
                </a:lnTo>
                <a:lnTo>
                  <a:pt x="4601493" y="7811175"/>
                </a:lnTo>
                <a:lnTo>
                  <a:pt x="0" y="78111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5477266" y="2740689"/>
            <a:ext cx="5700605" cy="4114800"/>
          </a:xfrm>
          <a:custGeom>
            <a:avLst/>
            <a:gdLst/>
            <a:ahLst/>
            <a:cxnLst/>
            <a:rect l="l" t="t" r="r" b="b"/>
            <a:pathLst>
              <a:path w="5700605" h="4114800">
                <a:moveTo>
                  <a:pt x="0" y="0"/>
                </a:moveTo>
                <a:lnTo>
                  <a:pt x="5700605" y="0"/>
                </a:lnTo>
                <a:lnTo>
                  <a:pt x="5700605" y="4114800"/>
                </a:lnTo>
                <a:lnTo>
                  <a:pt x="0" y="4114800"/>
                </a:lnTo>
                <a:lnTo>
                  <a:pt x="0" y="0"/>
                </a:lnTo>
                <a:close/>
              </a:path>
            </a:pathLst>
          </a:custGeom>
          <a:blipFill>
            <a:blip r:embed="rId6">
              <a:alphaModFix amt="51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TextBox 5"/>
          <p:cNvSpPr txBox="1"/>
          <p:nvPr/>
        </p:nvSpPr>
        <p:spPr>
          <a:xfrm>
            <a:off x="620740" y="488645"/>
            <a:ext cx="9713053" cy="951597"/>
          </a:xfrm>
          <a:prstGeom prst="rect">
            <a:avLst/>
          </a:prstGeom>
        </p:spPr>
        <p:txBody>
          <a:bodyPr lIns="0" tIns="0" rIns="0" bIns="0" rtlCol="0" anchor="t">
            <a:spAutoFit/>
          </a:bodyPr>
          <a:lstStyle/>
          <a:p>
            <a:pPr algn="ctr">
              <a:lnSpc>
                <a:spcPts val="6808"/>
              </a:lnSpc>
            </a:pPr>
            <a:r>
              <a:rPr lang="en-US" sz="8105" dirty="0">
                <a:solidFill>
                  <a:srgbClr val="4D1E13"/>
                </a:solidFill>
                <a:latin typeface="Clear Sans"/>
              </a:rPr>
              <a:t>Logistic Regression</a:t>
            </a:r>
          </a:p>
        </p:txBody>
      </p:sp>
      <p:sp>
        <p:nvSpPr>
          <p:cNvPr id="6" name="TextBox 6"/>
          <p:cNvSpPr txBox="1"/>
          <p:nvPr/>
        </p:nvSpPr>
        <p:spPr>
          <a:xfrm>
            <a:off x="2707556" y="1817398"/>
            <a:ext cx="15252472" cy="2980690"/>
          </a:xfrm>
          <a:prstGeom prst="rect">
            <a:avLst/>
          </a:prstGeom>
        </p:spPr>
        <p:txBody>
          <a:bodyPr lIns="0" tIns="0" rIns="0" bIns="0" rtlCol="0" anchor="t">
            <a:spAutoFit/>
          </a:bodyPr>
          <a:lstStyle/>
          <a:p>
            <a:pPr marL="734059" lvl="1" indent="-367030">
              <a:lnSpc>
                <a:spcPts val="4759"/>
              </a:lnSpc>
              <a:buFont typeface="Arial"/>
              <a:buChar char="•"/>
            </a:pPr>
            <a:r>
              <a:rPr lang="en-US" sz="3399" dirty="0">
                <a:solidFill>
                  <a:srgbClr val="664139"/>
                </a:solidFill>
                <a:latin typeface="Canva Sans"/>
              </a:rPr>
              <a:t>Logistic regression is a statistical method used to model the probability of a binary outcome (classification tasks) such as whether a customer will purchase a product or not, based on one or more independent variables.</a:t>
            </a:r>
          </a:p>
          <a:p>
            <a:pPr>
              <a:lnSpc>
                <a:spcPts val="4759"/>
              </a:lnSpc>
            </a:pPr>
            <a:endParaRPr lang="en-US" sz="3399" dirty="0">
              <a:solidFill>
                <a:srgbClr val="664139"/>
              </a:solidFill>
              <a:latin typeface="Canva Sans"/>
            </a:endParaRPr>
          </a:p>
        </p:txBody>
      </p:sp>
      <p:sp>
        <p:nvSpPr>
          <p:cNvPr id="7" name="TextBox 7"/>
          <p:cNvSpPr txBox="1"/>
          <p:nvPr/>
        </p:nvSpPr>
        <p:spPr>
          <a:xfrm>
            <a:off x="0" y="4649292"/>
            <a:ext cx="16068263" cy="2947396"/>
          </a:xfrm>
          <a:prstGeom prst="rect">
            <a:avLst/>
          </a:prstGeom>
        </p:spPr>
        <p:txBody>
          <a:bodyPr lIns="0" tIns="0" rIns="0" bIns="0" rtlCol="0" anchor="t">
            <a:spAutoFit/>
          </a:bodyPr>
          <a:lstStyle/>
          <a:p>
            <a:pPr marL="612245" lvl="1" indent="-306122">
              <a:lnSpc>
                <a:spcPts val="3970"/>
              </a:lnSpc>
              <a:buFont typeface="Arial"/>
              <a:buChar char="•"/>
            </a:pPr>
            <a:r>
              <a:rPr lang="en-US" sz="2835" dirty="0">
                <a:solidFill>
                  <a:srgbClr val="C65656"/>
                </a:solidFill>
                <a:latin typeface="Canva Sans Bold"/>
              </a:rPr>
              <a:t>It’s used for predicting the categorical dependent variable using a given set of independent variables. Therefore, the output must be a categorical or discrete value. It can be either yes or no, 0 or 1. It gives the probabilistic values which lie in between 0 and 1 instead of fitting a regression line, we fit an S-shaped logistic function which predicts two maximum values (0 or 1).</a:t>
            </a:r>
          </a:p>
          <a:p>
            <a:pPr>
              <a:lnSpc>
                <a:spcPts val="3970"/>
              </a:lnSpc>
            </a:pPr>
            <a:endParaRPr lang="en-US" sz="2835" dirty="0">
              <a:solidFill>
                <a:srgbClr val="C65656"/>
              </a:solidFill>
              <a:latin typeface="Canva Sans Bold"/>
            </a:endParaRPr>
          </a:p>
        </p:txBody>
      </p:sp>
      <p:sp>
        <p:nvSpPr>
          <p:cNvPr id="8" name="TextBox 8"/>
          <p:cNvSpPr txBox="1"/>
          <p:nvPr/>
        </p:nvSpPr>
        <p:spPr>
          <a:xfrm>
            <a:off x="620740" y="8077835"/>
            <a:ext cx="18288000" cy="118046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664139"/>
                </a:solidFill>
                <a:latin typeface="Canva Sans"/>
              </a:rPr>
              <a:t>Logistic regression is a significant machine learning algorithm because it has the ability to classify new data using continuous and discrete datasets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16" presetClass="entr" presetSubtype="21"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inVertical)">
                                      <p:cBhvr>
                                        <p:cTn id="15" dur="500"/>
                                        <p:tgtEl>
                                          <p:spTgt spid="2"/>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arn(inVertical)">
                                      <p:cBhvr>
                                        <p:cTn id="18" dur="500"/>
                                        <p:tgtEl>
                                          <p:spTgt spid="4"/>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6"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436369"/>
            <a:ext cx="11800961" cy="3665505"/>
            <a:chOff x="0" y="0"/>
            <a:chExt cx="15734615" cy="4887339"/>
          </a:xfrm>
        </p:grpSpPr>
        <p:sp>
          <p:nvSpPr>
            <p:cNvPr id="3" name="TextBox 3"/>
            <p:cNvSpPr txBox="1"/>
            <p:nvPr/>
          </p:nvSpPr>
          <p:spPr>
            <a:xfrm>
              <a:off x="0" y="171450"/>
              <a:ext cx="15734615" cy="3366439"/>
            </a:xfrm>
            <a:prstGeom prst="rect">
              <a:avLst/>
            </a:prstGeom>
          </p:spPr>
          <p:txBody>
            <a:bodyPr lIns="0" tIns="0" rIns="0" bIns="0" rtlCol="0" anchor="t">
              <a:spAutoFit/>
            </a:bodyPr>
            <a:lstStyle/>
            <a:p>
              <a:pPr algn="ctr">
                <a:lnSpc>
                  <a:spcPts val="6392"/>
                </a:lnSpc>
              </a:pPr>
              <a:r>
                <a:rPr lang="en-US" sz="6800" spc="-74" dirty="0">
                  <a:solidFill>
                    <a:srgbClr val="2B4B82"/>
                  </a:solidFill>
                  <a:latin typeface="Clear Sans Bold"/>
                </a:rPr>
                <a:t>The difference between linear regression and logistic regression is that</a:t>
              </a:r>
            </a:p>
          </p:txBody>
        </p:sp>
        <p:sp>
          <p:nvSpPr>
            <p:cNvPr id="4" name="TextBox 4"/>
            <p:cNvSpPr txBox="1"/>
            <p:nvPr/>
          </p:nvSpPr>
          <p:spPr>
            <a:xfrm>
              <a:off x="0" y="4135711"/>
              <a:ext cx="15734615" cy="751628"/>
            </a:xfrm>
            <a:prstGeom prst="rect">
              <a:avLst/>
            </a:prstGeom>
          </p:spPr>
          <p:txBody>
            <a:bodyPr lIns="0" tIns="0" rIns="0" bIns="0" rtlCol="0" anchor="t">
              <a:spAutoFit/>
            </a:bodyPr>
            <a:lstStyle/>
            <a:p>
              <a:pPr>
                <a:lnSpc>
                  <a:spcPts val="4759"/>
                </a:lnSpc>
              </a:pPr>
              <a:endParaRPr/>
            </a:p>
          </p:txBody>
        </p:sp>
      </p:grpSp>
      <p:sp>
        <p:nvSpPr>
          <p:cNvPr id="5" name="Freeform 5"/>
          <p:cNvSpPr/>
          <p:nvPr/>
        </p:nvSpPr>
        <p:spPr>
          <a:xfrm>
            <a:off x="11259409" y="2769571"/>
            <a:ext cx="7411325" cy="4635447"/>
          </a:xfrm>
          <a:custGeom>
            <a:avLst/>
            <a:gdLst/>
            <a:ahLst/>
            <a:cxnLst/>
            <a:rect l="l" t="t" r="r" b="b"/>
            <a:pathLst>
              <a:path w="7411325" h="4635447">
                <a:moveTo>
                  <a:pt x="0" y="0"/>
                </a:moveTo>
                <a:lnTo>
                  <a:pt x="7411326" y="0"/>
                </a:lnTo>
                <a:lnTo>
                  <a:pt x="7411326" y="4635447"/>
                </a:lnTo>
                <a:lnTo>
                  <a:pt x="0" y="46354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665100" y="8613636"/>
            <a:ext cx="4338720" cy="2713672"/>
          </a:xfrm>
          <a:custGeom>
            <a:avLst/>
            <a:gdLst/>
            <a:ahLst/>
            <a:cxnLst/>
            <a:rect l="l" t="t" r="r" b="b"/>
            <a:pathLst>
              <a:path w="4338720" h="2713672">
                <a:moveTo>
                  <a:pt x="0" y="0"/>
                </a:moveTo>
                <a:lnTo>
                  <a:pt x="4338720" y="0"/>
                </a:lnTo>
                <a:lnTo>
                  <a:pt x="4338720" y="2713671"/>
                </a:lnTo>
                <a:lnTo>
                  <a:pt x="0" y="27136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3976014" y="7483497"/>
            <a:ext cx="3289448" cy="2057400"/>
          </a:xfrm>
          <a:custGeom>
            <a:avLst/>
            <a:gdLst/>
            <a:ahLst/>
            <a:cxnLst/>
            <a:rect l="l" t="t" r="r" b="b"/>
            <a:pathLst>
              <a:path w="3289448" h="2057400">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3320348" y="712171"/>
            <a:ext cx="3289448" cy="2057400"/>
          </a:xfrm>
          <a:custGeom>
            <a:avLst/>
            <a:gdLst/>
            <a:ahLst/>
            <a:cxnLst/>
            <a:rect l="l" t="t" r="r" b="b"/>
            <a:pathLst>
              <a:path w="3289448" h="2057400">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TextBox 9"/>
          <p:cNvSpPr txBox="1"/>
          <p:nvPr/>
        </p:nvSpPr>
        <p:spPr>
          <a:xfrm>
            <a:off x="1028700" y="5076825"/>
            <a:ext cx="10573724" cy="2417313"/>
          </a:xfrm>
          <a:prstGeom prst="rect">
            <a:avLst/>
          </a:prstGeom>
        </p:spPr>
        <p:txBody>
          <a:bodyPr lIns="0" tIns="0" rIns="0" bIns="0" rtlCol="0" anchor="t">
            <a:spAutoFit/>
          </a:bodyPr>
          <a:lstStyle/>
          <a:p>
            <a:pPr>
              <a:lnSpc>
                <a:spcPts val="4837"/>
              </a:lnSpc>
              <a:spcBef>
                <a:spcPct val="0"/>
              </a:spcBef>
            </a:pPr>
            <a:r>
              <a:rPr lang="en-US" sz="3455" dirty="0">
                <a:solidFill>
                  <a:srgbClr val="2B4B82"/>
                </a:solidFill>
                <a:latin typeface="Clear Sans"/>
              </a:rPr>
              <a:t>linear regression output is the continuous value that can be anything such as numerical values while logistic regression predicts the probability that an instance belongs to a given class or not.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2" presetClass="entr" presetSubtype="4"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024394" y="8752046"/>
            <a:ext cx="9964406" cy="536257"/>
            <a:chOff x="0" y="0"/>
            <a:chExt cx="13285875" cy="715010"/>
          </a:xfrm>
        </p:grpSpPr>
        <p:sp>
          <p:nvSpPr>
            <p:cNvPr id="3" name="TextBox 3"/>
            <p:cNvSpPr txBox="1"/>
            <p:nvPr/>
          </p:nvSpPr>
          <p:spPr>
            <a:xfrm>
              <a:off x="0" y="-9525"/>
              <a:ext cx="13285875" cy="327025"/>
            </a:xfrm>
            <a:prstGeom prst="rect">
              <a:avLst/>
            </a:prstGeom>
          </p:spPr>
          <p:txBody>
            <a:bodyPr lIns="0" tIns="0" rIns="0" bIns="0" rtlCol="0" anchor="t">
              <a:spAutoFit/>
            </a:bodyPr>
            <a:lstStyle/>
            <a:p>
              <a:pPr algn="just">
                <a:lnSpc>
                  <a:spcPts val="1919"/>
                </a:lnSpc>
              </a:pPr>
              <a:endParaRPr/>
            </a:p>
          </p:txBody>
        </p:sp>
        <p:sp>
          <p:nvSpPr>
            <p:cNvPr id="4" name="TextBox 4"/>
            <p:cNvSpPr txBox="1"/>
            <p:nvPr/>
          </p:nvSpPr>
          <p:spPr>
            <a:xfrm>
              <a:off x="0" y="387985"/>
              <a:ext cx="13285875" cy="327025"/>
            </a:xfrm>
            <a:prstGeom prst="rect">
              <a:avLst/>
            </a:prstGeom>
          </p:spPr>
          <p:txBody>
            <a:bodyPr lIns="0" tIns="0" rIns="0" bIns="0" rtlCol="0" anchor="t">
              <a:spAutoFit/>
            </a:bodyPr>
            <a:lstStyle/>
            <a:p>
              <a:pPr algn="just">
                <a:lnSpc>
                  <a:spcPts val="1919"/>
                </a:lnSpc>
              </a:pPr>
              <a:endParaRPr/>
            </a:p>
          </p:txBody>
        </p:sp>
      </p:grpSp>
      <p:sp>
        <p:nvSpPr>
          <p:cNvPr id="5" name="TextBox 5"/>
          <p:cNvSpPr txBox="1"/>
          <p:nvPr/>
        </p:nvSpPr>
        <p:spPr>
          <a:xfrm>
            <a:off x="1028700" y="1019175"/>
            <a:ext cx="16230600" cy="1970892"/>
          </a:xfrm>
          <a:prstGeom prst="rect">
            <a:avLst/>
          </a:prstGeom>
        </p:spPr>
        <p:txBody>
          <a:bodyPr lIns="0" tIns="0" rIns="0" bIns="0" rtlCol="0" anchor="t">
            <a:spAutoFit/>
          </a:bodyPr>
          <a:lstStyle/>
          <a:p>
            <a:pPr>
              <a:lnSpc>
                <a:spcPts val="7762"/>
              </a:lnSpc>
            </a:pPr>
            <a:r>
              <a:rPr lang="en-US" sz="6468" spc="-200" dirty="0">
                <a:solidFill>
                  <a:srgbClr val="000000"/>
                </a:solidFill>
                <a:latin typeface="Public Sans Bold"/>
              </a:rPr>
              <a:t>Types of</a:t>
            </a:r>
          </a:p>
          <a:p>
            <a:pPr>
              <a:lnSpc>
                <a:spcPts val="7762"/>
              </a:lnSpc>
            </a:pPr>
            <a:r>
              <a:rPr lang="en-US" sz="6468" spc="-200" dirty="0">
                <a:solidFill>
                  <a:srgbClr val="000000"/>
                </a:solidFill>
                <a:latin typeface="Public Sans Bold"/>
              </a:rPr>
              <a:t>Logistic </a:t>
            </a:r>
            <a:r>
              <a:rPr lang="en-US" sz="6468" spc="-200" dirty="0" err="1">
                <a:solidFill>
                  <a:srgbClr val="000000"/>
                </a:solidFill>
                <a:latin typeface="Public Sans Bold"/>
              </a:rPr>
              <a:t>Reggression</a:t>
            </a:r>
            <a:endParaRPr lang="en-US" sz="6468" spc="-200" dirty="0">
              <a:solidFill>
                <a:srgbClr val="000000"/>
              </a:solidFill>
              <a:latin typeface="Public Sans Bold"/>
            </a:endParaRPr>
          </a:p>
        </p:txBody>
      </p:sp>
      <p:grpSp>
        <p:nvGrpSpPr>
          <p:cNvPr id="6" name="Group 6"/>
          <p:cNvGrpSpPr/>
          <p:nvPr/>
        </p:nvGrpSpPr>
        <p:grpSpPr>
          <a:xfrm>
            <a:off x="1028700" y="4071571"/>
            <a:ext cx="5227041" cy="4680475"/>
            <a:chOff x="0" y="0"/>
            <a:chExt cx="1737573" cy="1555884"/>
          </a:xfrm>
        </p:grpSpPr>
        <p:sp>
          <p:nvSpPr>
            <p:cNvPr id="7" name="Freeform 7"/>
            <p:cNvSpPr/>
            <p:nvPr/>
          </p:nvSpPr>
          <p:spPr>
            <a:xfrm>
              <a:off x="0" y="0"/>
              <a:ext cx="1737573" cy="1555884"/>
            </a:xfrm>
            <a:custGeom>
              <a:avLst/>
              <a:gdLst/>
              <a:ahLst/>
              <a:cxnLst/>
              <a:rect l="l" t="t" r="r" b="b"/>
              <a:pathLst>
                <a:path w="1737573" h="1555884">
                  <a:moveTo>
                    <a:pt x="0" y="0"/>
                  </a:moveTo>
                  <a:lnTo>
                    <a:pt x="1737573" y="0"/>
                  </a:lnTo>
                  <a:lnTo>
                    <a:pt x="1737573" y="1555884"/>
                  </a:lnTo>
                  <a:lnTo>
                    <a:pt x="0" y="1555884"/>
                  </a:lnTo>
                  <a:close/>
                </a:path>
              </a:pathLst>
            </a:custGeom>
            <a:solidFill>
              <a:srgbClr val="F7B4A7"/>
            </a:solidFill>
          </p:spPr>
          <p:txBody>
            <a:bodyPr/>
            <a:lstStyle/>
            <a:p>
              <a:endParaRPr lang="en-US"/>
            </a:p>
          </p:txBody>
        </p:sp>
        <p:sp>
          <p:nvSpPr>
            <p:cNvPr id="8" name="TextBox 8"/>
            <p:cNvSpPr txBox="1"/>
            <p:nvPr/>
          </p:nvSpPr>
          <p:spPr>
            <a:xfrm>
              <a:off x="0" y="-9525"/>
              <a:ext cx="1737573" cy="1565409"/>
            </a:xfrm>
            <a:prstGeom prst="rect">
              <a:avLst/>
            </a:prstGeom>
          </p:spPr>
          <p:txBody>
            <a:bodyPr lIns="80497" tIns="80497" rIns="80497" bIns="80497" rtlCol="0" anchor="ctr"/>
            <a:lstStyle/>
            <a:p>
              <a:pPr algn="ctr">
                <a:lnSpc>
                  <a:spcPts val="4079"/>
                </a:lnSpc>
              </a:pPr>
              <a:endParaRPr/>
            </a:p>
          </p:txBody>
        </p:sp>
      </p:grpSp>
      <p:grpSp>
        <p:nvGrpSpPr>
          <p:cNvPr id="9" name="Group 9"/>
          <p:cNvGrpSpPr/>
          <p:nvPr/>
        </p:nvGrpSpPr>
        <p:grpSpPr>
          <a:xfrm>
            <a:off x="6530480" y="4071571"/>
            <a:ext cx="5227041" cy="4680475"/>
            <a:chOff x="0" y="0"/>
            <a:chExt cx="1737573" cy="1555884"/>
          </a:xfrm>
        </p:grpSpPr>
        <p:sp>
          <p:nvSpPr>
            <p:cNvPr id="10" name="Freeform 10"/>
            <p:cNvSpPr/>
            <p:nvPr/>
          </p:nvSpPr>
          <p:spPr>
            <a:xfrm>
              <a:off x="0" y="0"/>
              <a:ext cx="1737573" cy="1555884"/>
            </a:xfrm>
            <a:custGeom>
              <a:avLst/>
              <a:gdLst/>
              <a:ahLst/>
              <a:cxnLst/>
              <a:rect l="l" t="t" r="r" b="b"/>
              <a:pathLst>
                <a:path w="1737573" h="1555884">
                  <a:moveTo>
                    <a:pt x="0" y="0"/>
                  </a:moveTo>
                  <a:lnTo>
                    <a:pt x="1737573" y="0"/>
                  </a:lnTo>
                  <a:lnTo>
                    <a:pt x="1737573" y="1555884"/>
                  </a:lnTo>
                  <a:lnTo>
                    <a:pt x="0" y="1555884"/>
                  </a:lnTo>
                  <a:close/>
                </a:path>
              </a:pathLst>
            </a:custGeom>
            <a:solidFill>
              <a:srgbClr val="F7B4A7"/>
            </a:solidFill>
          </p:spPr>
          <p:txBody>
            <a:bodyPr/>
            <a:lstStyle/>
            <a:p>
              <a:endParaRPr lang="en-US"/>
            </a:p>
          </p:txBody>
        </p:sp>
        <p:sp>
          <p:nvSpPr>
            <p:cNvPr id="11" name="TextBox 11"/>
            <p:cNvSpPr txBox="1"/>
            <p:nvPr/>
          </p:nvSpPr>
          <p:spPr>
            <a:xfrm>
              <a:off x="0" y="-9525"/>
              <a:ext cx="1737573" cy="1565409"/>
            </a:xfrm>
            <a:prstGeom prst="rect">
              <a:avLst/>
            </a:prstGeom>
          </p:spPr>
          <p:txBody>
            <a:bodyPr lIns="80497" tIns="80497" rIns="80497" bIns="80497" rtlCol="0" anchor="ctr"/>
            <a:lstStyle/>
            <a:p>
              <a:pPr algn="ctr">
                <a:lnSpc>
                  <a:spcPts val="4079"/>
                </a:lnSpc>
              </a:pPr>
              <a:endParaRPr/>
            </a:p>
          </p:txBody>
        </p:sp>
      </p:grpSp>
      <p:grpSp>
        <p:nvGrpSpPr>
          <p:cNvPr id="12" name="Group 12"/>
          <p:cNvGrpSpPr/>
          <p:nvPr/>
        </p:nvGrpSpPr>
        <p:grpSpPr>
          <a:xfrm>
            <a:off x="11988800" y="4071571"/>
            <a:ext cx="5227041" cy="4680475"/>
            <a:chOff x="0" y="0"/>
            <a:chExt cx="1737573" cy="1555884"/>
          </a:xfrm>
        </p:grpSpPr>
        <p:sp>
          <p:nvSpPr>
            <p:cNvPr id="13" name="Freeform 13"/>
            <p:cNvSpPr/>
            <p:nvPr/>
          </p:nvSpPr>
          <p:spPr>
            <a:xfrm>
              <a:off x="0" y="0"/>
              <a:ext cx="1737573" cy="1555884"/>
            </a:xfrm>
            <a:custGeom>
              <a:avLst/>
              <a:gdLst/>
              <a:ahLst/>
              <a:cxnLst/>
              <a:rect l="l" t="t" r="r" b="b"/>
              <a:pathLst>
                <a:path w="1737573" h="1555884">
                  <a:moveTo>
                    <a:pt x="0" y="0"/>
                  </a:moveTo>
                  <a:lnTo>
                    <a:pt x="1737573" y="0"/>
                  </a:lnTo>
                  <a:lnTo>
                    <a:pt x="1737573" y="1555884"/>
                  </a:lnTo>
                  <a:lnTo>
                    <a:pt x="0" y="1555884"/>
                  </a:lnTo>
                  <a:close/>
                </a:path>
              </a:pathLst>
            </a:custGeom>
            <a:solidFill>
              <a:srgbClr val="F7B4A7"/>
            </a:solidFill>
          </p:spPr>
          <p:txBody>
            <a:bodyPr/>
            <a:lstStyle/>
            <a:p>
              <a:endParaRPr lang="en-US"/>
            </a:p>
          </p:txBody>
        </p:sp>
        <p:sp>
          <p:nvSpPr>
            <p:cNvPr id="14" name="TextBox 14"/>
            <p:cNvSpPr txBox="1"/>
            <p:nvPr/>
          </p:nvSpPr>
          <p:spPr>
            <a:xfrm>
              <a:off x="0" y="-9525"/>
              <a:ext cx="1737573" cy="1565409"/>
            </a:xfrm>
            <a:prstGeom prst="rect">
              <a:avLst/>
            </a:prstGeom>
          </p:spPr>
          <p:txBody>
            <a:bodyPr lIns="80497" tIns="80497" rIns="80497" bIns="80497" rtlCol="0" anchor="ctr"/>
            <a:lstStyle/>
            <a:p>
              <a:pPr algn="ctr">
                <a:lnSpc>
                  <a:spcPts val="4079"/>
                </a:lnSpc>
              </a:pPr>
              <a:endParaRPr/>
            </a:p>
          </p:txBody>
        </p:sp>
      </p:grpSp>
      <p:grpSp>
        <p:nvGrpSpPr>
          <p:cNvPr id="15" name="Group 15"/>
          <p:cNvGrpSpPr/>
          <p:nvPr/>
        </p:nvGrpSpPr>
        <p:grpSpPr>
          <a:xfrm>
            <a:off x="8528131" y="3455702"/>
            <a:ext cx="1231738" cy="123173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EBE6"/>
            </a:solidFill>
            <a:ln w="38100" cap="sq">
              <a:solidFill>
                <a:srgbClr val="000000"/>
              </a:solidFill>
              <a:prstDash val="solid"/>
              <a:miter/>
            </a:ln>
          </p:spPr>
          <p:txBody>
            <a:bodyPr/>
            <a:lstStyle/>
            <a:p>
              <a:endParaRPr lang="en-US"/>
            </a:p>
          </p:txBody>
        </p:sp>
        <p:sp>
          <p:nvSpPr>
            <p:cNvPr id="17" name="TextBox 17"/>
            <p:cNvSpPr txBox="1"/>
            <p:nvPr/>
          </p:nvSpPr>
          <p:spPr>
            <a:xfrm>
              <a:off x="76200" y="76200"/>
              <a:ext cx="660400" cy="660400"/>
            </a:xfrm>
            <a:prstGeom prst="rect">
              <a:avLst/>
            </a:prstGeom>
          </p:spPr>
          <p:txBody>
            <a:bodyPr lIns="50800" tIns="50800" rIns="50800" bIns="50800" rtlCol="0" anchor="ctr"/>
            <a:lstStyle/>
            <a:p>
              <a:pPr algn="ctr">
                <a:lnSpc>
                  <a:spcPts val="5399"/>
                </a:lnSpc>
              </a:pPr>
              <a:endParaRPr/>
            </a:p>
          </p:txBody>
        </p:sp>
      </p:grpSp>
      <p:grpSp>
        <p:nvGrpSpPr>
          <p:cNvPr id="18" name="Group 18"/>
          <p:cNvGrpSpPr/>
          <p:nvPr/>
        </p:nvGrpSpPr>
        <p:grpSpPr>
          <a:xfrm>
            <a:off x="3026351" y="3455702"/>
            <a:ext cx="1231738" cy="1231738"/>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EBE6"/>
            </a:solidFill>
            <a:ln w="38100" cap="sq">
              <a:solidFill>
                <a:srgbClr val="000000"/>
              </a:solidFill>
              <a:prstDash val="solid"/>
              <a:miter/>
            </a:ln>
          </p:spPr>
          <p:txBody>
            <a:bodyPr/>
            <a:lstStyle/>
            <a:p>
              <a:endParaRPr lang="en-US"/>
            </a:p>
          </p:txBody>
        </p:sp>
        <p:sp>
          <p:nvSpPr>
            <p:cNvPr id="20" name="TextBox 20"/>
            <p:cNvSpPr txBox="1"/>
            <p:nvPr/>
          </p:nvSpPr>
          <p:spPr>
            <a:xfrm>
              <a:off x="76200" y="76200"/>
              <a:ext cx="660400" cy="660400"/>
            </a:xfrm>
            <a:prstGeom prst="rect">
              <a:avLst/>
            </a:prstGeom>
          </p:spPr>
          <p:txBody>
            <a:bodyPr lIns="50800" tIns="50800" rIns="50800" bIns="50800" rtlCol="0" anchor="ctr"/>
            <a:lstStyle/>
            <a:p>
              <a:pPr algn="ctr">
                <a:lnSpc>
                  <a:spcPts val="5399"/>
                </a:lnSpc>
              </a:pPr>
              <a:endParaRPr/>
            </a:p>
          </p:txBody>
        </p:sp>
      </p:grpSp>
      <p:grpSp>
        <p:nvGrpSpPr>
          <p:cNvPr id="21" name="Group 21"/>
          <p:cNvGrpSpPr/>
          <p:nvPr/>
        </p:nvGrpSpPr>
        <p:grpSpPr>
          <a:xfrm>
            <a:off x="14031397" y="3455702"/>
            <a:ext cx="1231738" cy="1231738"/>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EBE6"/>
            </a:solidFill>
            <a:ln w="38100" cap="sq">
              <a:solidFill>
                <a:srgbClr val="000000"/>
              </a:solidFill>
              <a:prstDash val="solid"/>
              <a:miter/>
            </a:ln>
          </p:spPr>
          <p:txBody>
            <a:bodyPr/>
            <a:lstStyle/>
            <a:p>
              <a:endParaRPr lang="en-US"/>
            </a:p>
          </p:txBody>
        </p:sp>
        <p:sp>
          <p:nvSpPr>
            <p:cNvPr id="23" name="TextBox 23"/>
            <p:cNvSpPr txBox="1"/>
            <p:nvPr/>
          </p:nvSpPr>
          <p:spPr>
            <a:xfrm>
              <a:off x="76200" y="76200"/>
              <a:ext cx="660400" cy="660400"/>
            </a:xfrm>
            <a:prstGeom prst="rect">
              <a:avLst/>
            </a:prstGeom>
          </p:spPr>
          <p:txBody>
            <a:bodyPr lIns="50800" tIns="50800" rIns="50800" bIns="50800" rtlCol="0" anchor="ctr"/>
            <a:lstStyle/>
            <a:p>
              <a:pPr algn="ctr">
                <a:lnSpc>
                  <a:spcPts val="5399"/>
                </a:lnSpc>
              </a:pPr>
              <a:endParaRPr/>
            </a:p>
          </p:txBody>
        </p:sp>
      </p:grpSp>
      <p:sp>
        <p:nvSpPr>
          <p:cNvPr id="24" name="TextBox 24"/>
          <p:cNvSpPr txBox="1"/>
          <p:nvPr/>
        </p:nvSpPr>
        <p:spPr>
          <a:xfrm>
            <a:off x="8702033" y="3633421"/>
            <a:ext cx="883933" cy="847725"/>
          </a:xfrm>
          <a:prstGeom prst="rect">
            <a:avLst/>
          </a:prstGeom>
        </p:spPr>
        <p:txBody>
          <a:bodyPr lIns="0" tIns="0" rIns="0" bIns="0" rtlCol="0" anchor="t">
            <a:spAutoFit/>
          </a:bodyPr>
          <a:lstStyle/>
          <a:p>
            <a:pPr algn="ctr">
              <a:lnSpc>
                <a:spcPts val="6600"/>
              </a:lnSpc>
              <a:spcBef>
                <a:spcPct val="0"/>
              </a:spcBef>
            </a:pPr>
            <a:r>
              <a:rPr lang="en-US" sz="5500" spc="-170">
                <a:solidFill>
                  <a:srgbClr val="000000"/>
                </a:solidFill>
                <a:latin typeface="Public Sans Bold"/>
              </a:rPr>
              <a:t>II</a:t>
            </a:r>
          </a:p>
        </p:txBody>
      </p:sp>
      <p:sp>
        <p:nvSpPr>
          <p:cNvPr id="25" name="TextBox 25"/>
          <p:cNvSpPr txBox="1"/>
          <p:nvPr/>
        </p:nvSpPr>
        <p:spPr>
          <a:xfrm>
            <a:off x="3201886" y="3633421"/>
            <a:ext cx="880669" cy="847725"/>
          </a:xfrm>
          <a:prstGeom prst="rect">
            <a:avLst/>
          </a:prstGeom>
        </p:spPr>
        <p:txBody>
          <a:bodyPr lIns="0" tIns="0" rIns="0" bIns="0" rtlCol="0" anchor="t">
            <a:spAutoFit/>
          </a:bodyPr>
          <a:lstStyle/>
          <a:p>
            <a:pPr algn="ctr">
              <a:lnSpc>
                <a:spcPts val="6600"/>
              </a:lnSpc>
              <a:spcBef>
                <a:spcPct val="0"/>
              </a:spcBef>
            </a:pPr>
            <a:r>
              <a:rPr lang="en-US" sz="5500" spc="-170">
                <a:solidFill>
                  <a:srgbClr val="000000"/>
                </a:solidFill>
                <a:latin typeface="Public Sans Bold"/>
              </a:rPr>
              <a:t>I</a:t>
            </a:r>
          </a:p>
        </p:txBody>
      </p:sp>
      <p:sp>
        <p:nvSpPr>
          <p:cNvPr id="26" name="TextBox 26"/>
          <p:cNvSpPr txBox="1"/>
          <p:nvPr/>
        </p:nvSpPr>
        <p:spPr>
          <a:xfrm>
            <a:off x="14190045" y="3633421"/>
            <a:ext cx="914441" cy="847725"/>
          </a:xfrm>
          <a:prstGeom prst="rect">
            <a:avLst/>
          </a:prstGeom>
        </p:spPr>
        <p:txBody>
          <a:bodyPr lIns="0" tIns="0" rIns="0" bIns="0" rtlCol="0" anchor="t">
            <a:spAutoFit/>
          </a:bodyPr>
          <a:lstStyle/>
          <a:p>
            <a:pPr algn="ctr">
              <a:lnSpc>
                <a:spcPts val="6600"/>
              </a:lnSpc>
              <a:spcBef>
                <a:spcPct val="0"/>
              </a:spcBef>
            </a:pPr>
            <a:r>
              <a:rPr lang="en-US" sz="5500" spc="-170">
                <a:solidFill>
                  <a:srgbClr val="000000"/>
                </a:solidFill>
                <a:latin typeface="Public Sans Bold"/>
              </a:rPr>
              <a:t>III</a:t>
            </a:r>
          </a:p>
        </p:txBody>
      </p:sp>
      <p:sp>
        <p:nvSpPr>
          <p:cNvPr id="27" name="TextBox 27"/>
          <p:cNvSpPr txBox="1"/>
          <p:nvPr/>
        </p:nvSpPr>
        <p:spPr>
          <a:xfrm>
            <a:off x="1028700" y="7407631"/>
            <a:ext cx="5227041" cy="580390"/>
          </a:xfrm>
          <a:prstGeom prst="rect">
            <a:avLst/>
          </a:prstGeom>
        </p:spPr>
        <p:txBody>
          <a:bodyPr lIns="0" tIns="0" rIns="0" bIns="0" rtlCol="0" anchor="t">
            <a:spAutoFit/>
          </a:bodyPr>
          <a:lstStyle/>
          <a:p>
            <a:pPr algn="ctr">
              <a:lnSpc>
                <a:spcPts val="4759"/>
              </a:lnSpc>
            </a:pPr>
            <a:endParaRPr/>
          </a:p>
        </p:txBody>
      </p:sp>
      <p:sp>
        <p:nvSpPr>
          <p:cNvPr id="28" name="TextBox 28"/>
          <p:cNvSpPr txBox="1"/>
          <p:nvPr/>
        </p:nvSpPr>
        <p:spPr>
          <a:xfrm>
            <a:off x="1027214" y="4671377"/>
            <a:ext cx="5227041" cy="695959"/>
          </a:xfrm>
          <a:prstGeom prst="rect">
            <a:avLst/>
          </a:prstGeom>
        </p:spPr>
        <p:txBody>
          <a:bodyPr lIns="0" tIns="0" rIns="0" bIns="0" rtlCol="0" anchor="t">
            <a:spAutoFit/>
          </a:bodyPr>
          <a:lstStyle/>
          <a:p>
            <a:pPr algn="ctr">
              <a:lnSpc>
                <a:spcPts val="5740"/>
              </a:lnSpc>
            </a:pPr>
            <a:r>
              <a:rPr lang="en-US" sz="4100">
                <a:solidFill>
                  <a:srgbClr val="000000"/>
                </a:solidFill>
                <a:latin typeface="Canva Sans Bold"/>
              </a:rPr>
              <a:t>Binomial</a:t>
            </a:r>
          </a:p>
        </p:txBody>
      </p:sp>
      <p:sp>
        <p:nvSpPr>
          <p:cNvPr id="29" name="TextBox 29"/>
          <p:cNvSpPr txBox="1"/>
          <p:nvPr/>
        </p:nvSpPr>
        <p:spPr>
          <a:xfrm>
            <a:off x="6508750" y="4611240"/>
            <a:ext cx="5227041" cy="695960"/>
          </a:xfrm>
          <a:prstGeom prst="rect">
            <a:avLst/>
          </a:prstGeom>
        </p:spPr>
        <p:txBody>
          <a:bodyPr lIns="0" tIns="0" rIns="0" bIns="0" rtlCol="0" anchor="t">
            <a:spAutoFit/>
          </a:bodyPr>
          <a:lstStyle/>
          <a:p>
            <a:pPr algn="ctr">
              <a:lnSpc>
                <a:spcPts val="5740"/>
              </a:lnSpc>
            </a:pPr>
            <a:r>
              <a:rPr lang="en-US" sz="4100">
                <a:solidFill>
                  <a:srgbClr val="000000"/>
                </a:solidFill>
                <a:latin typeface="Canva Sans Bold"/>
              </a:rPr>
              <a:t>Multinomial</a:t>
            </a:r>
          </a:p>
        </p:txBody>
      </p:sp>
      <p:sp>
        <p:nvSpPr>
          <p:cNvPr id="30" name="TextBox 30"/>
          <p:cNvSpPr txBox="1"/>
          <p:nvPr/>
        </p:nvSpPr>
        <p:spPr>
          <a:xfrm>
            <a:off x="13653591" y="4671377"/>
            <a:ext cx="1897459" cy="695960"/>
          </a:xfrm>
          <a:prstGeom prst="rect">
            <a:avLst/>
          </a:prstGeom>
        </p:spPr>
        <p:txBody>
          <a:bodyPr lIns="0" tIns="0" rIns="0" bIns="0" rtlCol="0" anchor="t">
            <a:spAutoFit/>
          </a:bodyPr>
          <a:lstStyle/>
          <a:p>
            <a:pPr algn="ctr">
              <a:lnSpc>
                <a:spcPts val="5740"/>
              </a:lnSpc>
            </a:pPr>
            <a:r>
              <a:rPr lang="en-US" sz="4100">
                <a:solidFill>
                  <a:srgbClr val="000000"/>
                </a:solidFill>
                <a:latin typeface="Canva Sans Bold"/>
              </a:rPr>
              <a:t>Ordinal</a:t>
            </a:r>
          </a:p>
        </p:txBody>
      </p:sp>
      <p:sp>
        <p:nvSpPr>
          <p:cNvPr id="31" name="TextBox 31"/>
          <p:cNvSpPr txBox="1"/>
          <p:nvPr/>
        </p:nvSpPr>
        <p:spPr>
          <a:xfrm>
            <a:off x="1027214" y="5576887"/>
            <a:ext cx="5190327" cy="2555240"/>
          </a:xfrm>
          <a:prstGeom prst="rect">
            <a:avLst/>
          </a:prstGeom>
        </p:spPr>
        <p:txBody>
          <a:bodyPr lIns="0" tIns="0" rIns="0" bIns="0" rtlCol="0" anchor="t">
            <a:spAutoFit/>
          </a:bodyPr>
          <a:lstStyle/>
          <a:p>
            <a:pPr algn="ctr">
              <a:lnSpc>
                <a:spcPts val="4060"/>
              </a:lnSpc>
            </a:pPr>
            <a:r>
              <a:rPr lang="en-US" sz="2900">
                <a:solidFill>
                  <a:srgbClr val="000000"/>
                </a:solidFill>
                <a:latin typeface="Canva Sans"/>
              </a:rPr>
              <a:t> there can be only two possible types of the dependent variables, such as 0 or 1, pass or fail, yes or no, etc.</a:t>
            </a:r>
          </a:p>
        </p:txBody>
      </p:sp>
      <p:sp>
        <p:nvSpPr>
          <p:cNvPr id="32" name="TextBox 32"/>
          <p:cNvSpPr txBox="1"/>
          <p:nvPr/>
        </p:nvSpPr>
        <p:spPr>
          <a:xfrm>
            <a:off x="6567193" y="5576887"/>
            <a:ext cx="5190327" cy="2040890"/>
          </a:xfrm>
          <a:prstGeom prst="rect">
            <a:avLst/>
          </a:prstGeom>
        </p:spPr>
        <p:txBody>
          <a:bodyPr lIns="0" tIns="0" rIns="0" bIns="0" rtlCol="0" anchor="t">
            <a:spAutoFit/>
          </a:bodyPr>
          <a:lstStyle/>
          <a:p>
            <a:pPr algn="ctr">
              <a:lnSpc>
                <a:spcPts val="4060"/>
              </a:lnSpc>
            </a:pPr>
            <a:r>
              <a:rPr lang="en-US" sz="2900">
                <a:solidFill>
                  <a:srgbClr val="000000"/>
                </a:solidFill>
                <a:latin typeface="Canva Sans"/>
              </a:rPr>
              <a:t>there can be 3 or more possible unordered types of the dependent variables, such as cat, dog or bird.</a:t>
            </a:r>
          </a:p>
        </p:txBody>
      </p:sp>
      <p:sp>
        <p:nvSpPr>
          <p:cNvPr id="33" name="TextBox 33"/>
          <p:cNvSpPr txBox="1"/>
          <p:nvPr/>
        </p:nvSpPr>
        <p:spPr>
          <a:xfrm>
            <a:off x="11988800" y="5576887"/>
            <a:ext cx="5227041" cy="2040890"/>
          </a:xfrm>
          <a:prstGeom prst="rect">
            <a:avLst/>
          </a:prstGeom>
        </p:spPr>
        <p:txBody>
          <a:bodyPr lIns="0" tIns="0" rIns="0" bIns="0" rtlCol="0" anchor="t">
            <a:spAutoFit/>
          </a:bodyPr>
          <a:lstStyle/>
          <a:p>
            <a:pPr algn="ctr">
              <a:lnSpc>
                <a:spcPts val="4059"/>
              </a:lnSpc>
            </a:pPr>
            <a:r>
              <a:rPr lang="en-US" sz="2899">
                <a:solidFill>
                  <a:srgbClr val="000000"/>
                </a:solidFill>
                <a:latin typeface="Canva Sans"/>
              </a:rPr>
              <a:t>there can be 3 or more possible ordered types of the dependent variables, such as low, medium or high.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0-#ppt_w/2"/>
                                          </p:val>
                                        </p:tav>
                                        <p:tav tm="100000">
                                          <p:val>
                                            <p:strVal val="#ppt_x"/>
                                          </p:val>
                                        </p:tav>
                                      </p:tavLst>
                                    </p:anim>
                                    <p:anim calcmode="lin" valueType="num">
                                      <p:cBhvr additive="base">
                                        <p:cTn id="22" dur="500" fill="hold"/>
                                        <p:tgtEl>
                                          <p:spTgt spid="12"/>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0-#ppt_w/2"/>
                                          </p:val>
                                        </p:tav>
                                        <p:tav tm="100000">
                                          <p:val>
                                            <p:strVal val="#ppt_x"/>
                                          </p:val>
                                        </p:tav>
                                      </p:tavLst>
                                    </p:anim>
                                    <p:anim calcmode="lin" valueType="num">
                                      <p:cBhvr additive="base">
                                        <p:cTn id="26" dur="500" fill="hold"/>
                                        <p:tgtEl>
                                          <p:spTgt spid="15"/>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0-#ppt_w/2"/>
                                          </p:val>
                                        </p:tav>
                                        <p:tav tm="100000">
                                          <p:val>
                                            <p:strVal val="#ppt_x"/>
                                          </p:val>
                                        </p:tav>
                                      </p:tavLst>
                                    </p:anim>
                                    <p:anim calcmode="lin" valueType="num">
                                      <p:cBhvr additive="base">
                                        <p:cTn id="30" dur="500" fill="hold"/>
                                        <p:tgtEl>
                                          <p:spTgt spid="18"/>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fill="hold"/>
                                        <p:tgtEl>
                                          <p:spTgt spid="21"/>
                                        </p:tgtEl>
                                        <p:attrNameLst>
                                          <p:attrName>ppt_x</p:attrName>
                                        </p:attrNameLst>
                                      </p:cBhvr>
                                      <p:tavLst>
                                        <p:tav tm="0">
                                          <p:val>
                                            <p:strVal val="0-#ppt_w/2"/>
                                          </p:val>
                                        </p:tav>
                                        <p:tav tm="100000">
                                          <p:val>
                                            <p:strVal val="#ppt_x"/>
                                          </p:val>
                                        </p:tav>
                                      </p:tavLst>
                                    </p:anim>
                                    <p:anim calcmode="lin" valueType="num">
                                      <p:cBhvr additive="base">
                                        <p:cTn id="34" dur="500" fill="hold"/>
                                        <p:tgtEl>
                                          <p:spTgt spid="21"/>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500" fill="hold"/>
                                        <p:tgtEl>
                                          <p:spTgt spid="24"/>
                                        </p:tgtEl>
                                        <p:attrNameLst>
                                          <p:attrName>ppt_x</p:attrName>
                                        </p:attrNameLst>
                                      </p:cBhvr>
                                      <p:tavLst>
                                        <p:tav tm="0">
                                          <p:val>
                                            <p:strVal val="0-#ppt_w/2"/>
                                          </p:val>
                                        </p:tav>
                                        <p:tav tm="100000">
                                          <p:val>
                                            <p:strVal val="#ppt_x"/>
                                          </p:val>
                                        </p:tav>
                                      </p:tavLst>
                                    </p:anim>
                                    <p:anim calcmode="lin" valueType="num">
                                      <p:cBhvr additive="base">
                                        <p:cTn id="38" dur="500" fill="hold"/>
                                        <p:tgtEl>
                                          <p:spTgt spid="24"/>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500" fill="hold"/>
                                        <p:tgtEl>
                                          <p:spTgt spid="25"/>
                                        </p:tgtEl>
                                        <p:attrNameLst>
                                          <p:attrName>ppt_x</p:attrName>
                                        </p:attrNameLst>
                                      </p:cBhvr>
                                      <p:tavLst>
                                        <p:tav tm="0">
                                          <p:val>
                                            <p:strVal val="0-#ppt_w/2"/>
                                          </p:val>
                                        </p:tav>
                                        <p:tav tm="100000">
                                          <p:val>
                                            <p:strVal val="#ppt_x"/>
                                          </p:val>
                                        </p:tav>
                                      </p:tavLst>
                                    </p:anim>
                                    <p:anim calcmode="lin" valueType="num">
                                      <p:cBhvr additive="base">
                                        <p:cTn id="42" dur="500" fill="hold"/>
                                        <p:tgtEl>
                                          <p:spTgt spid="25"/>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additive="base">
                                        <p:cTn id="45" dur="500" fill="hold"/>
                                        <p:tgtEl>
                                          <p:spTgt spid="26"/>
                                        </p:tgtEl>
                                        <p:attrNameLst>
                                          <p:attrName>ppt_x</p:attrName>
                                        </p:attrNameLst>
                                      </p:cBhvr>
                                      <p:tavLst>
                                        <p:tav tm="0">
                                          <p:val>
                                            <p:strVal val="0-#ppt_w/2"/>
                                          </p:val>
                                        </p:tav>
                                        <p:tav tm="100000">
                                          <p:val>
                                            <p:strVal val="#ppt_x"/>
                                          </p:val>
                                        </p:tav>
                                      </p:tavLst>
                                    </p:anim>
                                    <p:anim calcmode="lin" valueType="num">
                                      <p:cBhvr additive="base">
                                        <p:cTn id="46" dur="500" fill="hold"/>
                                        <p:tgtEl>
                                          <p:spTgt spid="26"/>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nodePh="1">
                                  <p:stCondLst>
                                    <p:cond delay="0"/>
                                  </p:stCondLst>
                                  <p:endCondLst>
                                    <p:cond evt="begin" delay="0">
                                      <p:tn val="47"/>
                                    </p:cond>
                                  </p:endCondLst>
                                  <p:childTnLst>
                                    <p:set>
                                      <p:cBhvr>
                                        <p:cTn id="48" dur="1" fill="hold">
                                          <p:stCondLst>
                                            <p:cond delay="0"/>
                                          </p:stCondLst>
                                        </p:cTn>
                                        <p:tgtEl>
                                          <p:spTgt spid="27"/>
                                        </p:tgtEl>
                                        <p:attrNameLst>
                                          <p:attrName>style.visibility</p:attrName>
                                        </p:attrNameLst>
                                      </p:cBhvr>
                                      <p:to>
                                        <p:strVal val="visible"/>
                                      </p:to>
                                    </p:set>
                                    <p:anim calcmode="lin" valueType="num">
                                      <p:cBhvr additive="base">
                                        <p:cTn id="49" dur="500" fill="hold"/>
                                        <p:tgtEl>
                                          <p:spTgt spid="27"/>
                                        </p:tgtEl>
                                        <p:attrNameLst>
                                          <p:attrName>ppt_x</p:attrName>
                                        </p:attrNameLst>
                                      </p:cBhvr>
                                      <p:tavLst>
                                        <p:tav tm="0">
                                          <p:val>
                                            <p:strVal val="0-#ppt_w/2"/>
                                          </p:val>
                                        </p:tav>
                                        <p:tav tm="100000">
                                          <p:val>
                                            <p:strVal val="#ppt_x"/>
                                          </p:val>
                                        </p:tav>
                                      </p:tavLst>
                                    </p:anim>
                                    <p:anim calcmode="lin" valueType="num">
                                      <p:cBhvr additive="base">
                                        <p:cTn id="50" dur="500" fill="hold"/>
                                        <p:tgtEl>
                                          <p:spTgt spid="27"/>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anim calcmode="lin" valueType="num">
                                      <p:cBhvr additive="base">
                                        <p:cTn id="53" dur="500" fill="hold"/>
                                        <p:tgtEl>
                                          <p:spTgt spid="28"/>
                                        </p:tgtEl>
                                        <p:attrNameLst>
                                          <p:attrName>ppt_x</p:attrName>
                                        </p:attrNameLst>
                                      </p:cBhvr>
                                      <p:tavLst>
                                        <p:tav tm="0">
                                          <p:val>
                                            <p:strVal val="0-#ppt_w/2"/>
                                          </p:val>
                                        </p:tav>
                                        <p:tav tm="100000">
                                          <p:val>
                                            <p:strVal val="#ppt_x"/>
                                          </p:val>
                                        </p:tav>
                                      </p:tavLst>
                                    </p:anim>
                                    <p:anim calcmode="lin" valueType="num">
                                      <p:cBhvr additive="base">
                                        <p:cTn id="54" dur="500" fill="hold"/>
                                        <p:tgtEl>
                                          <p:spTgt spid="28"/>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anim calcmode="lin" valueType="num">
                                      <p:cBhvr additive="base">
                                        <p:cTn id="57" dur="500" fill="hold"/>
                                        <p:tgtEl>
                                          <p:spTgt spid="29"/>
                                        </p:tgtEl>
                                        <p:attrNameLst>
                                          <p:attrName>ppt_x</p:attrName>
                                        </p:attrNameLst>
                                      </p:cBhvr>
                                      <p:tavLst>
                                        <p:tav tm="0">
                                          <p:val>
                                            <p:strVal val="0-#ppt_w/2"/>
                                          </p:val>
                                        </p:tav>
                                        <p:tav tm="100000">
                                          <p:val>
                                            <p:strVal val="#ppt_x"/>
                                          </p:val>
                                        </p:tav>
                                      </p:tavLst>
                                    </p:anim>
                                    <p:anim calcmode="lin" valueType="num">
                                      <p:cBhvr additive="base">
                                        <p:cTn id="58" dur="500" fill="hold"/>
                                        <p:tgtEl>
                                          <p:spTgt spid="29"/>
                                        </p:tgtEl>
                                        <p:attrNameLst>
                                          <p:attrName>ppt_y</p:attrName>
                                        </p:attrNameLst>
                                      </p:cBhvr>
                                      <p:tavLst>
                                        <p:tav tm="0">
                                          <p:val>
                                            <p:strVal val="#ppt_y"/>
                                          </p:val>
                                        </p:tav>
                                        <p:tav tm="100000">
                                          <p:val>
                                            <p:strVal val="#ppt_y"/>
                                          </p:val>
                                        </p:tav>
                                      </p:tavLst>
                                    </p:anim>
                                  </p:childTnLst>
                                </p:cTn>
                              </p:par>
                              <p:par>
                                <p:cTn id="59" presetID="2" presetClass="entr" presetSubtype="8"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anim calcmode="lin" valueType="num">
                                      <p:cBhvr additive="base">
                                        <p:cTn id="61" dur="500" fill="hold"/>
                                        <p:tgtEl>
                                          <p:spTgt spid="30"/>
                                        </p:tgtEl>
                                        <p:attrNameLst>
                                          <p:attrName>ppt_x</p:attrName>
                                        </p:attrNameLst>
                                      </p:cBhvr>
                                      <p:tavLst>
                                        <p:tav tm="0">
                                          <p:val>
                                            <p:strVal val="0-#ppt_w/2"/>
                                          </p:val>
                                        </p:tav>
                                        <p:tav tm="100000">
                                          <p:val>
                                            <p:strVal val="#ppt_x"/>
                                          </p:val>
                                        </p:tav>
                                      </p:tavLst>
                                    </p:anim>
                                    <p:anim calcmode="lin" valueType="num">
                                      <p:cBhvr additive="base">
                                        <p:cTn id="62" dur="500" fill="hold"/>
                                        <p:tgtEl>
                                          <p:spTgt spid="30"/>
                                        </p:tgtEl>
                                        <p:attrNameLst>
                                          <p:attrName>ppt_y</p:attrName>
                                        </p:attrNameLst>
                                      </p:cBhvr>
                                      <p:tavLst>
                                        <p:tav tm="0">
                                          <p:val>
                                            <p:strVal val="#ppt_y"/>
                                          </p:val>
                                        </p:tav>
                                        <p:tav tm="100000">
                                          <p:val>
                                            <p:strVal val="#ppt_y"/>
                                          </p:val>
                                        </p:tav>
                                      </p:tavLst>
                                    </p:anim>
                                  </p:childTnLst>
                                </p:cTn>
                              </p:par>
                              <p:par>
                                <p:cTn id="63" presetID="2" presetClass="entr" presetSubtype="8"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anim calcmode="lin" valueType="num">
                                      <p:cBhvr additive="base">
                                        <p:cTn id="65" dur="500" fill="hold"/>
                                        <p:tgtEl>
                                          <p:spTgt spid="31"/>
                                        </p:tgtEl>
                                        <p:attrNameLst>
                                          <p:attrName>ppt_x</p:attrName>
                                        </p:attrNameLst>
                                      </p:cBhvr>
                                      <p:tavLst>
                                        <p:tav tm="0">
                                          <p:val>
                                            <p:strVal val="0-#ppt_w/2"/>
                                          </p:val>
                                        </p:tav>
                                        <p:tav tm="100000">
                                          <p:val>
                                            <p:strVal val="#ppt_x"/>
                                          </p:val>
                                        </p:tav>
                                      </p:tavLst>
                                    </p:anim>
                                    <p:anim calcmode="lin" valueType="num">
                                      <p:cBhvr additive="base">
                                        <p:cTn id="66" dur="500" fill="hold"/>
                                        <p:tgtEl>
                                          <p:spTgt spid="31"/>
                                        </p:tgtEl>
                                        <p:attrNameLst>
                                          <p:attrName>ppt_y</p:attrName>
                                        </p:attrNameLst>
                                      </p:cBhvr>
                                      <p:tavLst>
                                        <p:tav tm="0">
                                          <p:val>
                                            <p:strVal val="#ppt_y"/>
                                          </p:val>
                                        </p:tav>
                                        <p:tav tm="100000">
                                          <p:val>
                                            <p:strVal val="#ppt_y"/>
                                          </p:val>
                                        </p:tav>
                                      </p:tavLst>
                                    </p:anim>
                                  </p:childTnLst>
                                </p:cTn>
                              </p:par>
                              <p:par>
                                <p:cTn id="67" presetID="2" presetClass="entr" presetSubtype="8" fill="hold" grpId="0" nodeType="withEffect">
                                  <p:stCondLst>
                                    <p:cond delay="0"/>
                                  </p:stCondLst>
                                  <p:childTnLst>
                                    <p:set>
                                      <p:cBhvr>
                                        <p:cTn id="68" dur="1" fill="hold">
                                          <p:stCondLst>
                                            <p:cond delay="0"/>
                                          </p:stCondLst>
                                        </p:cTn>
                                        <p:tgtEl>
                                          <p:spTgt spid="32"/>
                                        </p:tgtEl>
                                        <p:attrNameLst>
                                          <p:attrName>style.visibility</p:attrName>
                                        </p:attrNameLst>
                                      </p:cBhvr>
                                      <p:to>
                                        <p:strVal val="visible"/>
                                      </p:to>
                                    </p:set>
                                    <p:anim calcmode="lin" valueType="num">
                                      <p:cBhvr additive="base">
                                        <p:cTn id="69" dur="500" fill="hold"/>
                                        <p:tgtEl>
                                          <p:spTgt spid="32"/>
                                        </p:tgtEl>
                                        <p:attrNameLst>
                                          <p:attrName>ppt_x</p:attrName>
                                        </p:attrNameLst>
                                      </p:cBhvr>
                                      <p:tavLst>
                                        <p:tav tm="0">
                                          <p:val>
                                            <p:strVal val="0-#ppt_w/2"/>
                                          </p:val>
                                        </p:tav>
                                        <p:tav tm="100000">
                                          <p:val>
                                            <p:strVal val="#ppt_x"/>
                                          </p:val>
                                        </p:tav>
                                      </p:tavLst>
                                    </p:anim>
                                    <p:anim calcmode="lin" valueType="num">
                                      <p:cBhvr additive="base">
                                        <p:cTn id="70" dur="500" fill="hold"/>
                                        <p:tgtEl>
                                          <p:spTgt spid="32"/>
                                        </p:tgtEl>
                                        <p:attrNameLst>
                                          <p:attrName>ppt_y</p:attrName>
                                        </p:attrNameLst>
                                      </p:cBhvr>
                                      <p:tavLst>
                                        <p:tav tm="0">
                                          <p:val>
                                            <p:strVal val="#ppt_y"/>
                                          </p:val>
                                        </p:tav>
                                        <p:tav tm="100000">
                                          <p:val>
                                            <p:strVal val="#ppt_y"/>
                                          </p:val>
                                        </p:tav>
                                      </p:tavLst>
                                    </p:anim>
                                  </p:childTnLst>
                                </p:cTn>
                              </p:par>
                              <p:par>
                                <p:cTn id="71" presetID="2" presetClass="entr" presetSubtype="8" fill="hold" grpId="0" nodeType="withEffect">
                                  <p:stCondLst>
                                    <p:cond delay="0"/>
                                  </p:stCondLst>
                                  <p:childTnLst>
                                    <p:set>
                                      <p:cBhvr>
                                        <p:cTn id="72" dur="1" fill="hold">
                                          <p:stCondLst>
                                            <p:cond delay="0"/>
                                          </p:stCondLst>
                                        </p:cTn>
                                        <p:tgtEl>
                                          <p:spTgt spid="33"/>
                                        </p:tgtEl>
                                        <p:attrNameLst>
                                          <p:attrName>style.visibility</p:attrName>
                                        </p:attrNameLst>
                                      </p:cBhvr>
                                      <p:to>
                                        <p:strVal val="visible"/>
                                      </p:to>
                                    </p:set>
                                    <p:anim calcmode="lin" valueType="num">
                                      <p:cBhvr additive="base">
                                        <p:cTn id="73" dur="500" fill="hold"/>
                                        <p:tgtEl>
                                          <p:spTgt spid="33"/>
                                        </p:tgtEl>
                                        <p:attrNameLst>
                                          <p:attrName>ppt_x</p:attrName>
                                        </p:attrNameLst>
                                      </p:cBhvr>
                                      <p:tavLst>
                                        <p:tav tm="0">
                                          <p:val>
                                            <p:strVal val="0-#ppt_w/2"/>
                                          </p:val>
                                        </p:tav>
                                        <p:tav tm="100000">
                                          <p:val>
                                            <p:strVal val="#ppt_x"/>
                                          </p:val>
                                        </p:tav>
                                      </p:tavLst>
                                    </p:anim>
                                    <p:anim calcmode="lin" valueType="num">
                                      <p:cBhvr additive="base">
                                        <p:cTn id="74" dur="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4" grpId="0"/>
      <p:bldP spid="25" grpId="0"/>
      <p:bldP spid="26" grpId="0"/>
      <p:bldP spid="27" grpId="0"/>
      <p:bldP spid="28" grpId="0"/>
      <p:bldP spid="29" grpId="0"/>
      <p:bldP spid="30" grpId="0"/>
      <p:bldP spid="31" grpId="0"/>
      <p:bldP spid="32" grpId="0"/>
      <p:bldP spid="3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2208629" y="1810658"/>
            <a:ext cx="13870742" cy="6665683"/>
            <a:chOff x="0" y="0"/>
            <a:chExt cx="3653200" cy="1755571"/>
          </a:xfrm>
        </p:grpSpPr>
        <p:sp>
          <p:nvSpPr>
            <p:cNvPr id="3" name="Freeform 3"/>
            <p:cNvSpPr/>
            <p:nvPr/>
          </p:nvSpPr>
          <p:spPr>
            <a:xfrm>
              <a:off x="0" y="0"/>
              <a:ext cx="3653199" cy="1755571"/>
            </a:xfrm>
            <a:custGeom>
              <a:avLst/>
              <a:gdLst/>
              <a:ahLst/>
              <a:cxnLst/>
              <a:rect l="l" t="t" r="r" b="b"/>
              <a:pathLst>
                <a:path w="3653199" h="1755571">
                  <a:moveTo>
                    <a:pt x="28466" y="0"/>
                  </a:moveTo>
                  <a:lnTo>
                    <a:pt x="3624734" y="0"/>
                  </a:lnTo>
                  <a:cubicBezTo>
                    <a:pt x="3640455" y="0"/>
                    <a:pt x="3653199" y="12744"/>
                    <a:pt x="3653199" y="28466"/>
                  </a:cubicBezTo>
                  <a:lnTo>
                    <a:pt x="3653199" y="1727105"/>
                  </a:lnTo>
                  <a:cubicBezTo>
                    <a:pt x="3653199" y="1742827"/>
                    <a:pt x="3640455" y="1755571"/>
                    <a:pt x="3624734" y="1755571"/>
                  </a:cubicBezTo>
                  <a:lnTo>
                    <a:pt x="28466" y="1755571"/>
                  </a:lnTo>
                  <a:cubicBezTo>
                    <a:pt x="12744" y="1755571"/>
                    <a:pt x="0" y="1742827"/>
                    <a:pt x="0" y="1727105"/>
                  </a:cubicBezTo>
                  <a:lnTo>
                    <a:pt x="0" y="28466"/>
                  </a:lnTo>
                  <a:cubicBezTo>
                    <a:pt x="0" y="12744"/>
                    <a:pt x="12744" y="0"/>
                    <a:pt x="28466" y="0"/>
                  </a:cubicBezTo>
                  <a:close/>
                </a:path>
              </a:pathLst>
            </a:custGeom>
            <a:solidFill>
              <a:srgbClr val="F0ABC1"/>
            </a:solidFill>
          </p:spPr>
          <p:txBody>
            <a:bodyPr/>
            <a:lstStyle/>
            <a:p>
              <a:endParaRPr lang="en-US"/>
            </a:p>
          </p:txBody>
        </p:sp>
        <p:sp>
          <p:nvSpPr>
            <p:cNvPr id="4" name="TextBox 4"/>
            <p:cNvSpPr txBox="1"/>
            <p:nvPr/>
          </p:nvSpPr>
          <p:spPr>
            <a:xfrm>
              <a:off x="0" y="-38100"/>
              <a:ext cx="3653200" cy="179367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993091" y="1644458"/>
            <a:ext cx="814323" cy="6998084"/>
          </a:xfrm>
          <a:custGeom>
            <a:avLst/>
            <a:gdLst/>
            <a:ahLst/>
            <a:cxnLst/>
            <a:rect l="l" t="t" r="r" b="b"/>
            <a:pathLst>
              <a:path w="814323" h="6998084">
                <a:moveTo>
                  <a:pt x="0" y="0"/>
                </a:moveTo>
                <a:lnTo>
                  <a:pt x="814322" y="0"/>
                </a:lnTo>
                <a:lnTo>
                  <a:pt x="814322" y="6998084"/>
                </a:lnTo>
                <a:lnTo>
                  <a:pt x="0" y="69980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3817876" y="4132987"/>
            <a:ext cx="11057433" cy="3982011"/>
          </a:xfrm>
          <a:prstGeom prst="rect">
            <a:avLst/>
          </a:prstGeom>
        </p:spPr>
        <p:txBody>
          <a:bodyPr lIns="0" tIns="0" rIns="0" bIns="0" rtlCol="0" anchor="t">
            <a:spAutoFit/>
          </a:bodyPr>
          <a:lstStyle/>
          <a:p>
            <a:pPr algn="ctr">
              <a:lnSpc>
                <a:spcPts val="3140"/>
              </a:lnSpc>
            </a:pPr>
            <a:r>
              <a:rPr lang="en-US" sz="2326" spc="139" dirty="0">
                <a:solidFill>
                  <a:srgbClr val="FFFFFF"/>
                </a:solidFill>
                <a:latin typeface="Montserrat Medium"/>
              </a:rPr>
              <a:t>The sigmoid function is a mathematical function used in logistic regression to map the predicted values to probabilities of a binary outcome. It’s also known as the logistic function. It maps any real value into another value within a range of 0 and 1, which can’t go beyond this limit so it forms a curve like the “S” form.</a:t>
            </a:r>
          </a:p>
          <a:p>
            <a:pPr algn="ctr">
              <a:lnSpc>
                <a:spcPts val="3140"/>
              </a:lnSpc>
            </a:pPr>
            <a:r>
              <a:rPr lang="en-US" sz="2326" spc="139" dirty="0">
                <a:solidFill>
                  <a:srgbClr val="FFFFFF"/>
                </a:solidFill>
                <a:latin typeface="Montserrat Medium"/>
              </a:rPr>
              <a:t> </a:t>
            </a:r>
          </a:p>
          <a:p>
            <a:pPr algn="ctr">
              <a:lnSpc>
                <a:spcPts val="3140"/>
              </a:lnSpc>
            </a:pPr>
            <a:r>
              <a:rPr lang="en-US" sz="2326" spc="139" dirty="0">
                <a:solidFill>
                  <a:srgbClr val="FFFFFF"/>
                </a:solidFill>
                <a:latin typeface="Montserrat Medium"/>
              </a:rPr>
              <a:t>The concept of the threshold value which defines the probability is used so that values above the threshold value tends to 1, and values below the threshold value tends to 0.</a:t>
            </a:r>
          </a:p>
          <a:p>
            <a:pPr algn="ctr">
              <a:lnSpc>
                <a:spcPts val="3140"/>
              </a:lnSpc>
            </a:pPr>
            <a:endParaRPr lang="en-US" sz="2326" spc="139" dirty="0">
              <a:solidFill>
                <a:srgbClr val="FFFFFF"/>
              </a:solidFill>
              <a:latin typeface="Montserrat Medium"/>
            </a:endParaRPr>
          </a:p>
        </p:txBody>
      </p:sp>
      <p:sp>
        <p:nvSpPr>
          <p:cNvPr id="7" name="TextBox 7"/>
          <p:cNvSpPr txBox="1"/>
          <p:nvPr/>
        </p:nvSpPr>
        <p:spPr>
          <a:xfrm>
            <a:off x="3817876" y="3021426"/>
            <a:ext cx="10652249" cy="1149661"/>
          </a:xfrm>
          <a:prstGeom prst="rect">
            <a:avLst/>
          </a:prstGeom>
        </p:spPr>
        <p:txBody>
          <a:bodyPr lIns="0" tIns="0" rIns="0" bIns="0" rtlCol="0" anchor="t">
            <a:spAutoFit/>
          </a:bodyPr>
          <a:lstStyle/>
          <a:p>
            <a:pPr marL="0" lvl="0" indent="0" algn="ctr">
              <a:lnSpc>
                <a:spcPts val="6100"/>
              </a:lnSpc>
              <a:spcBef>
                <a:spcPct val="0"/>
              </a:spcBef>
            </a:pPr>
            <a:r>
              <a:rPr lang="en-US" sz="8592" dirty="0">
                <a:solidFill>
                  <a:srgbClr val="FFFFFF"/>
                </a:solidFill>
                <a:latin typeface="Agrandir Medium"/>
              </a:rPr>
              <a:t>Sigmoid Function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435">
                                          <p:stCondLst>
                                            <p:cond delay="0"/>
                                          </p:stCondLst>
                                        </p:cTn>
                                        <p:tgtEl>
                                          <p:spTgt spid="2"/>
                                        </p:tgtEl>
                                      </p:cBhvr>
                                    </p:animEffect>
                                    <p:anim calcmode="lin" valueType="num">
                                      <p:cBhvr>
                                        <p:cTn id="8" dur="1367"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2"/>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2"/>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2"/>
                                        </p:tgtEl>
                                        <p:attrNameLst>
                                          <p:attrName>ppt_y</p:attrName>
                                        </p:attrNameLst>
                                      </p:cBhvr>
                                      <p:tavLst>
                                        <p:tav tm="0" fmla="#ppt_y-sin(pi*$)/81">
                                          <p:val>
                                            <p:fltVal val="0"/>
                                          </p:val>
                                        </p:tav>
                                        <p:tav tm="100000">
                                          <p:val>
                                            <p:fltVal val="1"/>
                                          </p:val>
                                        </p:tav>
                                      </p:tavLst>
                                    </p:anim>
                                    <p:animScale>
                                      <p:cBhvr>
                                        <p:cTn id="13" dur="20">
                                          <p:stCondLst>
                                            <p:cond delay="487"/>
                                          </p:stCondLst>
                                        </p:cTn>
                                        <p:tgtEl>
                                          <p:spTgt spid="2"/>
                                        </p:tgtEl>
                                      </p:cBhvr>
                                      <p:to x="100000" y="60000"/>
                                    </p:animScale>
                                    <p:animScale>
                                      <p:cBhvr>
                                        <p:cTn id="14" dur="124" decel="50000">
                                          <p:stCondLst>
                                            <p:cond delay="507"/>
                                          </p:stCondLst>
                                        </p:cTn>
                                        <p:tgtEl>
                                          <p:spTgt spid="2"/>
                                        </p:tgtEl>
                                      </p:cBhvr>
                                      <p:to x="100000" y="100000"/>
                                    </p:animScale>
                                    <p:animScale>
                                      <p:cBhvr>
                                        <p:cTn id="15" dur="20">
                                          <p:stCondLst>
                                            <p:cond delay="984"/>
                                          </p:stCondLst>
                                        </p:cTn>
                                        <p:tgtEl>
                                          <p:spTgt spid="2"/>
                                        </p:tgtEl>
                                      </p:cBhvr>
                                      <p:to x="100000" y="80000"/>
                                    </p:animScale>
                                    <p:animScale>
                                      <p:cBhvr>
                                        <p:cTn id="16" dur="124" decel="50000">
                                          <p:stCondLst>
                                            <p:cond delay="1004"/>
                                          </p:stCondLst>
                                        </p:cTn>
                                        <p:tgtEl>
                                          <p:spTgt spid="2"/>
                                        </p:tgtEl>
                                      </p:cBhvr>
                                      <p:to x="100000" y="100000"/>
                                    </p:animScale>
                                    <p:animScale>
                                      <p:cBhvr>
                                        <p:cTn id="17" dur="20">
                                          <p:stCondLst>
                                            <p:cond delay="1231"/>
                                          </p:stCondLst>
                                        </p:cTn>
                                        <p:tgtEl>
                                          <p:spTgt spid="2"/>
                                        </p:tgtEl>
                                      </p:cBhvr>
                                      <p:to x="100000" y="90000"/>
                                    </p:animScale>
                                    <p:animScale>
                                      <p:cBhvr>
                                        <p:cTn id="18" dur="124" decel="50000">
                                          <p:stCondLst>
                                            <p:cond delay="1251"/>
                                          </p:stCondLst>
                                        </p:cTn>
                                        <p:tgtEl>
                                          <p:spTgt spid="2"/>
                                        </p:tgtEl>
                                      </p:cBhvr>
                                      <p:to x="100000" y="100000"/>
                                    </p:animScale>
                                    <p:animScale>
                                      <p:cBhvr>
                                        <p:cTn id="19" dur="20">
                                          <p:stCondLst>
                                            <p:cond delay="1356"/>
                                          </p:stCondLst>
                                        </p:cTn>
                                        <p:tgtEl>
                                          <p:spTgt spid="2"/>
                                        </p:tgtEl>
                                      </p:cBhvr>
                                      <p:to x="100000" y="95000"/>
                                    </p:animScale>
                                    <p:animScale>
                                      <p:cBhvr>
                                        <p:cTn id="20" dur="124" decel="50000">
                                          <p:stCondLst>
                                            <p:cond delay="1376"/>
                                          </p:stCondLst>
                                        </p:cTn>
                                        <p:tgtEl>
                                          <p:spTgt spid="2"/>
                                        </p:tgtEl>
                                      </p:cBhvr>
                                      <p:to x="100000" y="100000"/>
                                    </p:animScale>
                                  </p:childTnLst>
                                </p:cTn>
                              </p:par>
                            </p:childTnLst>
                          </p:cTn>
                        </p:par>
                        <p:par>
                          <p:cTn id="21" fill="hold">
                            <p:stCondLst>
                              <p:cond delay="1500"/>
                            </p:stCondLst>
                            <p:childTnLst>
                              <p:par>
                                <p:cTn id="22" presetID="26"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down)">
                                      <p:cBhvr>
                                        <p:cTn id="24" dur="435">
                                          <p:stCondLst>
                                            <p:cond delay="0"/>
                                          </p:stCondLst>
                                        </p:cTn>
                                        <p:tgtEl>
                                          <p:spTgt spid="5"/>
                                        </p:tgtEl>
                                      </p:cBhvr>
                                    </p:animEffect>
                                    <p:anim calcmode="lin" valueType="num">
                                      <p:cBhvr>
                                        <p:cTn id="25" dur="1367"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6" dur="498"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7" dur="498" tmFilter="0, 0; 0.125,0.2665; 0.25,0.4; 0.375,0.465; 0.5,0.5;  0.625,0.535; 0.75,0.6; 0.875,0.7335; 1,1">
                                          <p:stCondLst>
                                            <p:cond delay="498"/>
                                          </p:stCondLst>
                                        </p:cTn>
                                        <p:tgtEl>
                                          <p:spTgt spid="5"/>
                                        </p:tgtEl>
                                        <p:attrNameLst>
                                          <p:attrName>ppt_y</p:attrName>
                                        </p:attrNameLst>
                                      </p:cBhvr>
                                      <p:tavLst>
                                        <p:tav tm="0" fmla="#ppt_y-sin(pi*$)/9">
                                          <p:val>
                                            <p:fltVal val="0"/>
                                          </p:val>
                                        </p:tav>
                                        <p:tav tm="100000">
                                          <p:val>
                                            <p:fltVal val="1"/>
                                          </p:val>
                                        </p:tav>
                                      </p:tavLst>
                                    </p:anim>
                                    <p:anim calcmode="lin" valueType="num">
                                      <p:cBhvr>
                                        <p:cTn id="28" dur="249" tmFilter="0, 0; 0.125,0.2665; 0.25,0.4; 0.375,0.465; 0.5,0.5;  0.625,0.535; 0.75,0.6; 0.875,0.7335; 1,1">
                                          <p:stCondLst>
                                            <p:cond delay="993"/>
                                          </p:stCondLst>
                                        </p:cTn>
                                        <p:tgtEl>
                                          <p:spTgt spid="5"/>
                                        </p:tgtEl>
                                        <p:attrNameLst>
                                          <p:attrName>ppt_y</p:attrName>
                                        </p:attrNameLst>
                                      </p:cBhvr>
                                      <p:tavLst>
                                        <p:tav tm="0" fmla="#ppt_y-sin(pi*$)/27">
                                          <p:val>
                                            <p:fltVal val="0"/>
                                          </p:val>
                                        </p:tav>
                                        <p:tav tm="100000">
                                          <p:val>
                                            <p:fltVal val="1"/>
                                          </p:val>
                                        </p:tav>
                                      </p:tavLst>
                                    </p:anim>
                                    <p:anim calcmode="lin" valueType="num">
                                      <p:cBhvr>
                                        <p:cTn id="29" dur="123" tmFilter="0, 0; 0.125,0.2665; 0.25,0.4; 0.375,0.465; 0.5,0.5;  0.625,0.535; 0.75,0.6; 0.875,0.7335; 1,1">
                                          <p:stCondLst>
                                            <p:cond delay="1242"/>
                                          </p:stCondLst>
                                        </p:cTn>
                                        <p:tgtEl>
                                          <p:spTgt spid="5"/>
                                        </p:tgtEl>
                                        <p:attrNameLst>
                                          <p:attrName>ppt_y</p:attrName>
                                        </p:attrNameLst>
                                      </p:cBhvr>
                                      <p:tavLst>
                                        <p:tav tm="0" fmla="#ppt_y-sin(pi*$)/81">
                                          <p:val>
                                            <p:fltVal val="0"/>
                                          </p:val>
                                        </p:tav>
                                        <p:tav tm="100000">
                                          <p:val>
                                            <p:fltVal val="1"/>
                                          </p:val>
                                        </p:tav>
                                      </p:tavLst>
                                    </p:anim>
                                    <p:animScale>
                                      <p:cBhvr>
                                        <p:cTn id="30" dur="20">
                                          <p:stCondLst>
                                            <p:cond delay="487"/>
                                          </p:stCondLst>
                                        </p:cTn>
                                        <p:tgtEl>
                                          <p:spTgt spid="5"/>
                                        </p:tgtEl>
                                      </p:cBhvr>
                                      <p:to x="100000" y="60000"/>
                                    </p:animScale>
                                    <p:animScale>
                                      <p:cBhvr>
                                        <p:cTn id="31" dur="124" decel="50000">
                                          <p:stCondLst>
                                            <p:cond delay="507"/>
                                          </p:stCondLst>
                                        </p:cTn>
                                        <p:tgtEl>
                                          <p:spTgt spid="5"/>
                                        </p:tgtEl>
                                      </p:cBhvr>
                                      <p:to x="100000" y="100000"/>
                                    </p:animScale>
                                    <p:animScale>
                                      <p:cBhvr>
                                        <p:cTn id="32" dur="20">
                                          <p:stCondLst>
                                            <p:cond delay="984"/>
                                          </p:stCondLst>
                                        </p:cTn>
                                        <p:tgtEl>
                                          <p:spTgt spid="5"/>
                                        </p:tgtEl>
                                      </p:cBhvr>
                                      <p:to x="100000" y="80000"/>
                                    </p:animScale>
                                    <p:animScale>
                                      <p:cBhvr>
                                        <p:cTn id="33" dur="124" decel="50000">
                                          <p:stCondLst>
                                            <p:cond delay="1004"/>
                                          </p:stCondLst>
                                        </p:cTn>
                                        <p:tgtEl>
                                          <p:spTgt spid="5"/>
                                        </p:tgtEl>
                                      </p:cBhvr>
                                      <p:to x="100000" y="100000"/>
                                    </p:animScale>
                                    <p:animScale>
                                      <p:cBhvr>
                                        <p:cTn id="34" dur="20">
                                          <p:stCondLst>
                                            <p:cond delay="1231"/>
                                          </p:stCondLst>
                                        </p:cTn>
                                        <p:tgtEl>
                                          <p:spTgt spid="5"/>
                                        </p:tgtEl>
                                      </p:cBhvr>
                                      <p:to x="100000" y="90000"/>
                                    </p:animScale>
                                    <p:animScale>
                                      <p:cBhvr>
                                        <p:cTn id="35" dur="124" decel="50000">
                                          <p:stCondLst>
                                            <p:cond delay="1251"/>
                                          </p:stCondLst>
                                        </p:cTn>
                                        <p:tgtEl>
                                          <p:spTgt spid="5"/>
                                        </p:tgtEl>
                                      </p:cBhvr>
                                      <p:to x="100000" y="100000"/>
                                    </p:animScale>
                                    <p:animScale>
                                      <p:cBhvr>
                                        <p:cTn id="36" dur="20">
                                          <p:stCondLst>
                                            <p:cond delay="1356"/>
                                          </p:stCondLst>
                                        </p:cTn>
                                        <p:tgtEl>
                                          <p:spTgt spid="5"/>
                                        </p:tgtEl>
                                      </p:cBhvr>
                                      <p:to x="100000" y="95000"/>
                                    </p:animScale>
                                    <p:animScale>
                                      <p:cBhvr>
                                        <p:cTn id="37" dur="124" decel="50000">
                                          <p:stCondLst>
                                            <p:cond delay="1376"/>
                                          </p:stCondLst>
                                        </p:cTn>
                                        <p:tgtEl>
                                          <p:spTgt spid="5"/>
                                        </p:tgtEl>
                                      </p:cBhvr>
                                      <p:to x="100000" y="100000"/>
                                    </p:animScale>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up)">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down)">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726247"/>
            <a:ext cx="16230600" cy="7532053"/>
            <a:chOff x="0" y="0"/>
            <a:chExt cx="4274726" cy="1983751"/>
          </a:xfrm>
        </p:grpSpPr>
        <p:sp>
          <p:nvSpPr>
            <p:cNvPr id="3" name="Freeform 3"/>
            <p:cNvSpPr/>
            <p:nvPr/>
          </p:nvSpPr>
          <p:spPr>
            <a:xfrm>
              <a:off x="0" y="0"/>
              <a:ext cx="4274726" cy="1983751"/>
            </a:xfrm>
            <a:custGeom>
              <a:avLst/>
              <a:gdLst/>
              <a:ahLst/>
              <a:cxnLst/>
              <a:rect l="l" t="t" r="r" b="b"/>
              <a:pathLst>
                <a:path w="4274726" h="1983751">
                  <a:moveTo>
                    <a:pt x="0" y="0"/>
                  </a:moveTo>
                  <a:lnTo>
                    <a:pt x="4274726" y="0"/>
                  </a:lnTo>
                  <a:lnTo>
                    <a:pt x="4274726" y="1983751"/>
                  </a:lnTo>
                  <a:lnTo>
                    <a:pt x="0" y="1983751"/>
                  </a:lnTo>
                  <a:close/>
                </a:path>
              </a:pathLst>
            </a:custGeom>
            <a:solidFill>
              <a:srgbClr val="C0AEC3"/>
            </a:solidFill>
          </p:spPr>
          <p:txBody>
            <a:bodyPr/>
            <a:lstStyle/>
            <a:p>
              <a:endParaRPr lang="en-US"/>
            </a:p>
          </p:txBody>
        </p:sp>
        <p:sp>
          <p:nvSpPr>
            <p:cNvPr id="4" name="TextBox 4"/>
            <p:cNvSpPr txBox="1"/>
            <p:nvPr/>
          </p:nvSpPr>
          <p:spPr>
            <a:xfrm>
              <a:off x="0" y="-38100"/>
              <a:ext cx="4274726" cy="202185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013372" y="1028700"/>
            <a:ext cx="8261255" cy="1430253"/>
            <a:chOff x="0" y="0"/>
            <a:chExt cx="2175804" cy="376692"/>
          </a:xfrm>
        </p:grpSpPr>
        <p:sp>
          <p:nvSpPr>
            <p:cNvPr id="6" name="Freeform 6"/>
            <p:cNvSpPr/>
            <p:nvPr/>
          </p:nvSpPr>
          <p:spPr>
            <a:xfrm>
              <a:off x="0" y="0"/>
              <a:ext cx="2175804" cy="376692"/>
            </a:xfrm>
            <a:custGeom>
              <a:avLst/>
              <a:gdLst/>
              <a:ahLst/>
              <a:cxnLst/>
              <a:rect l="l" t="t" r="r" b="b"/>
              <a:pathLst>
                <a:path w="2175804" h="376692">
                  <a:moveTo>
                    <a:pt x="47794" y="0"/>
                  </a:moveTo>
                  <a:lnTo>
                    <a:pt x="2128010" y="0"/>
                  </a:lnTo>
                  <a:cubicBezTo>
                    <a:pt x="2140686" y="0"/>
                    <a:pt x="2152842" y="5035"/>
                    <a:pt x="2161805" y="13999"/>
                  </a:cubicBezTo>
                  <a:cubicBezTo>
                    <a:pt x="2170768" y="22962"/>
                    <a:pt x="2175804" y="35118"/>
                    <a:pt x="2175804" y="47794"/>
                  </a:cubicBezTo>
                  <a:lnTo>
                    <a:pt x="2175804" y="328898"/>
                  </a:lnTo>
                  <a:cubicBezTo>
                    <a:pt x="2175804" y="341574"/>
                    <a:pt x="2170768" y="353730"/>
                    <a:pt x="2161805" y="362694"/>
                  </a:cubicBezTo>
                  <a:cubicBezTo>
                    <a:pt x="2152842" y="371657"/>
                    <a:pt x="2140686" y="376692"/>
                    <a:pt x="2128010" y="376692"/>
                  </a:cubicBezTo>
                  <a:lnTo>
                    <a:pt x="47794" y="376692"/>
                  </a:lnTo>
                  <a:cubicBezTo>
                    <a:pt x="35118" y="376692"/>
                    <a:pt x="22962" y="371657"/>
                    <a:pt x="13999" y="362694"/>
                  </a:cubicBezTo>
                  <a:cubicBezTo>
                    <a:pt x="5035" y="353730"/>
                    <a:pt x="0" y="341574"/>
                    <a:pt x="0" y="328898"/>
                  </a:cubicBezTo>
                  <a:lnTo>
                    <a:pt x="0" y="47794"/>
                  </a:lnTo>
                  <a:cubicBezTo>
                    <a:pt x="0" y="35118"/>
                    <a:pt x="5035" y="22962"/>
                    <a:pt x="13999" y="13999"/>
                  </a:cubicBezTo>
                  <a:cubicBezTo>
                    <a:pt x="22962" y="5035"/>
                    <a:pt x="35118" y="0"/>
                    <a:pt x="47794" y="0"/>
                  </a:cubicBezTo>
                  <a:close/>
                </a:path>
              </a:pathLst>
            </a:custGeom>
            <a:solidFill>
              <a:srgbClr val="31356E"/>
            </a:solidFill>
          </p:spPr>
          <p:txBody>
            <a:bodyPr/>
            <a:lstStyle/>
            <a:p>
              <a:endParaRPr lang="en-US"/>
            </a:p>
          </p:txBody>
        </p:sp>
        <p:sp>
          <p:nvSpPr>
            <p:cNvPr id="7" name="TextBox 7"/>
            <p:cNvSpPr txBox="1"/>
            <p:nvPr/>
          </p:nvSpPr>
          <p:spPr>
            <a:xfrm>
              <a:off x="0" y="-38100"/>
              <a:ext cx="2175804" cy="414792"/>
            </a:xfrm>
            <a:prstGeom prst="rect">
              <a:avLst/>
            </a:prstGeom>
          </p:spPr>
          <p:txBody>
            <a:bodyPr lIns="50800" tIns="50800" rIns="50800" bIns="50800" rtlCol="0" anchor="ctr"/>
            <a:lstStyle/>
            <a:p>
              <a:pPr algn="ctr">
                <a:lnSpc>
                  <a:spcPts val="2659"/>
                </a:lnSpc>
              </a:pPr>
              <a:endParaRPr/>
            </a:p>
          </p:txBody>
        </p:sp>
      </p:grpSp>
      <p:sp>
        <p:nvSpPr>
          <p:cNvPr id="8" name="AutoShape 8"/>
          <p:cNvSpPr/>
          <p:nvPr/>
        </p:nvSpPr>
        <p:spPr>
          <a:xfrm rot="-5400000">
            <a:off x="-2087707" y="5482749"/>
            <a:ext cx="6834211" cy="0"/>
          </a:xfrm>
          <a:prstGeom prst="line">
            <a:avLst/>
          </a:prstGeom>
          <a:ln w="19050" cap="flat">
            <a:solidFill>
              <a:srgbClr val="000000"/>
            </a:solidFill>
            <a:prstDash val="lgDash"/>
            <a:headEnd type="none" w="sm" len="sm"/>
            <a:tailEnd type="none" w="sm" len="sm"/>
          </a:ln>
        </p:spPr>
        <p:txBody>
          <a:bodyPr/>
          <a:lstStyle/>
          <a:p>
            <a:endParaRPr lang="en-US"/>
          </a:p>
        </p:txBody>
      </p:sp>
      <p:sp>
        <p:nvSpPr>
          <p:cNvPr id="9" name="AutoShape 9"/>
          <p:cNvSpPr/>
          <p:nvPr/>
        </p:nvSpPr>
        <p:spPr>
          <a:xfrm rot="-5400000">
            <a:off x="13519898" y="5482749"/>
            <a:ext cx="6834211" cy="0"/>
          </a:xfrm>
          <a:prstGeom prst="line">
            <a:avLst/>
          </a:prstGeom>
          <a:ln w="19050" cap="flat">
            <a:solidFill>
              <a:srgbClr val="000000"/>
            </a:solidFill>
            <a:prstDash val="lgDash"/>
            <a:headEnd type="none" w="sm" len="sm"/>
            <a:tailEnd type="none" w="sm" len="sm"/>
          </a:ln>
        </p:spPr>
        <p:txBody>
          <a:bodyPr/>
          <a:lstStyle/>
          <a:p>
            <a:endParaRPr lang="en-US"/>
          </a:p>
        </p:txBody>
      </p:sp>
      <p:sp>
        <p:nvSpPr>
          <p:cNvPr id="10" name="Freeform 10"/>
          <p:cNvSpPr/>
          <p:nvPr/>
        </p:nvSpPr>
        <p:spPr>
          <a:xfrm>
            <a:off x="15260992" y="715126"/>
            <a:ext cx="2625452" cy="2057400"/>
          </a:xfrm>
          <a:custGeom>
            <a:avLst/>
            <a:gdLst/>
            <a:ahLst/>
            <a:cxnLst/>
            <a:rect l="l" t="t" r="r" b="b"/>
            <a:pathLst>
              <a:path w="2625452" h="2057400">
                <a:moveTo>
                  <a:pt x="0" y="0"/>
                </a:moveTo>
                <a:lnTo>
                  <a:pt x="2625452" y="0"/>
                </a:lnTo>
                <a:lnTo>
                  <a:pt x="262545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Freeform 11"/>
          <p:cNvSpPr/>
          <p:nvPr/>
        </p:nvSpPr>
        <p:spPr>
          <a:xfrm>
            <a:off x="694846" y="8665463"/>
            <a:ext cx="1177051" cy="1185674"/>
          </a:xfrm>
          <a:custGeom>
            <a:avLst/>
            <a:gdLst/>
            <a:ahLst/>
            <a:cxnLst/>
            <a:rect l="l" t="t" r="r" b="b"/>
            <a:pathLst>
              <a:path w="1177051" h="1185674">
                <a:moveTo>
                  <a:pt x="0" y="0"/>
                </a:moveTo>
                <a:lnTo>
                  <a:pt x="1177050" y="0"/>
                </a:lnTo>
                <a:lnTo>
                  <a:pt x="1177050" y="1185674"/>
                </a:lnTo>
                <a:lnTo>
                  <a:pt x="0" y="11856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TextBox 12"/>
          <p:cNvSpPr txBox="1"/>
          <p:nvPr/>
        </p:nvSpPr>
        <p:spPr>
          <a:xfrm>
            <a:off x="5707800" y="876300"/>
            <a:ext cx="6850802" cy="1368417"/>
          </a:xfrm>
          <a:prstGeom prst="rect">
            <a:avLst/>
          </a:prstGeom>
        </p:spPr>
        <p:txBody>
          <a:bodyPr lIns="0" tIns="0" rIns="0" bIns="0" rtlCol="0" anchor="t">
            <a:spAutoFit/>
          </a:bodyPr>
          <a:lstStyle/>
          <a:p>
            <a:pPr algn="ctr">
              <a:lnSpc>
                <a:spcPts val="11200"/>
              </a:lnSpc>
            </a:pPr>
            <a:r>
              <a:rPr lang="en-US" sz="8000">
                <a:solidFill>
                  <a:srgbClr val="FFFFFF"/>
                </a:solidFill>
                <a:latin typeface="Paytone One Bold"/>
              </a:rPr>
              <a:t>How it works</a:t>
            </a:r>
          </a:p>
        </p:txBody>
      </p:sp>
      <p:sp>
        <p:nvSpPr>
          <p:cNvPr id="13" name="TextBox 13"/>
          <p:cNvSpPr txBox="1"/>
          <p:nvPr/>
        </p:nvSpPr>
        <p:spPr>
          <a:xfrm>
            <a:off x="1871896" y="4195574"/>
            <a:ext cx="14701822" cy="4266274"/>
          </a:xfrm>
          <a:prstGeom prst="rect">
            <a:avLst/>
          </a:prstGeom>
        </p:spPr>
        <p:txBody>
          <a:bodyPr lIns="0" tIns="0" rIns="0" bIns="0" rtlCol="0" anchor="t">
            <a:spAutoFit/>
          </a:bodyPr>
          <a:lstStyle/>
          <a:p>
            <a:pPr algn="ctr">
              <a:lnSpc>
                <a:spcPts val="5650"/>
              </a:lnSpc>
            </a:pPr>
            <a:r>
              <a:rPr lang="en-US" sz="4035" dirty="0">
                <a:solidFill>
                  <a:srgbClr val="000000"/>
                </a:solidFill>
                <a:latin typeface="Quicksand Bold"/>
              </a:rPr>
              <a:t>The logistic regression model transforms the linear regression function continuous value output into categorical value output using a sigmoid function, which maps any real- valued set of independent variables input into a value between 0 and 1.</a:t>
            </a:r>
          </a:p>
          <a:p>
            <a:pPr algn="ctr">
              <a:lnSpc>
                <a:spcPts val="5650"/>
              </a:lnSpc>
            </a:pPr>
            <a:endParaRPr lang="en-US" sz="4035" dirty="0">
              <a:solidFill>
                <a:srgbClr val="000000"/>
              </a:solidFill>
              <a:latin typeface="Quicksand Bold"/>
            </a:endParaRPr>
          </a:p>
        </p:txBody>
      </p:sp>
      <p:sp>
        <p:nvSpPr>
          <p:cNvPr id="14" name="Freeform 14"/>
          <p:cNvSpPr/>
          <p:nvPr/>
        </p:nvSpPr>
        <p:spPr>
          <a:xfrm>
            <a:off x="1871896" y="8665463"/>
            <a:ext cx="1177051" cy="1185674"/>
          </a:xfrm>
          <a:custGeom>
            <a:avLst/>
            <a:gdLst/>
            <a:ahLst/>
            <a:cxnLst/>
            <a:rect l="l" t="t" r="r" b="b"/>
            <a:pathLst>
              <a:path w="1177051" h="1185674">
                <a:moveTo>
                  <a:pt x="0" y="0"/>
                </a:moveTo>
                <a:lnTo>
                  <a:pt x="1177051" y="0"/>
                </a:lnTo>
                <a:lnTo>
                  <a:pt x="1177051" y="1185674"/>
                </a:lnTo>
                <a:lnTo>
                  <a:pt x="0" y="11856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048947" y="8665463"/>
            <a:ext cx="1177051" cy="1185674"/>
          </a:xfrm>
          <a:custGeom>
            <a:avLst/>
            <a:gdLst/>
            <a:ahLst/>
            <a:cxnLst/>
            <a:rect l="l" t="t" r="r" b="b"/>
            <a:pathLst>
              <a:path w="1177051" h="1185674">
                <a:moveTo>
                  <a:pt x="0" y="0"/>
                </a:moveTo>
                <a:lnTo>
                  <a:pt x="1177050" y="0"/>
                </a:lnTo>
                <a:lnTo>
                  <a:pt x="1177050" y="1185674"/>
                </a:lnTo>
                <a:lnTo>
                  <a:pt x="0" y="11856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6" name="Freeform 16"/>
          <p:cNvSpPr/>
          <p:nvPr/>
        </p:nvSpPr>
        <p:spPr>
          <a:xfrm>
            <a:off x="4225997" y="8665463"/>
            <a:ext cx="1177051" cy="1185674"/>
          </a:xfrm>
          <a:custGeom>
            <a:avLst/>
            <a:gdLst/>
            <a:ahLst/>
            <a:cxnLst/>
            <a:rect l="l" t="t" r="r" b="b"/>
            <a:pathLst>
              <a:path w="1177051" h="1185674">
                <a:moveTo>
                  <a:pt x="0" y="0"/>
                </a:moveTo>
                <a:lnTo>
                  <a:pt x="1177051" y="0"/>
                </a:lnTo>
                <a:lnTo>
                  <a:pt x="1177051" y="1185674"/>
                </a:lnTo>
                <a:lnTo>
                  <a:pt x="0" y="11856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randombar(horizontal)">
                                      <p:cBhvr>
                                        <p:cTn id="11" dur="500"/>
                                        <p:tgtEl>
                                          <p:spTgt spid="14"/>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randombar(horizontal)">
                                      <p:cBhvr>
                                        <p:cTn id="15" dur="500"/>
                                        <p:tgtEl>
                                          <p:spTgt spid="15"/>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randombar(horizontal)">
                                      <p:cBhvr>
                                        <p:cTn id="19" dur="500"/>
                                        <p:tgtEl>
                                          <p:spTgt spid="16"/>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randombar(horizontal)">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arn(inVertical)">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p:bldP spid="14" grpId="0" animBg="1"/>
      <p:bldP spid="15" grpId="0" animBg="1"/>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rot="3186143">
            <a:off x="-6071620" y="2218665"/>
            <a:ext cx="20467248" cy="10310376"/>
          </a:xfrm>
          <a:custGeom>
            <a:avLst/>
            <a:gdLst/>
            <a:ahLst/>
            <a:cxnLst/>
            <a:rect l="l" t="t" r="r" b="b"/>
            <a:pathLst>
              <a:path w="20467248" h="10310376">
                <a:moveTo>
                  <a:pt x="0" y="0"/>
                </a:moveTo>
                <a:lnTo>
                  <a:pt x="20467248" y="0"/>
                </a:lnTo>
                <a:lnTo>
                  <a:pt x="20467248" y="10310377"/>
                </a:lnTo>
                <a:lnTo>
                  <a:pt x="0" y="10310377"/>
                </a:lnTo>
                <a:lnTo>
                  <a:pt x="0" y="0"/>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9144000" y="2113809"/>
            <a:ext cx="8059421" cy="3635898"/>
          </a:xfrm>
          <a:custGeom>
            <a:avLst/>
            <a:gdLst/>
            <a:ahLst/>
            <a:cxnLst/>
            <a:rect l="l" t="t" r="r" b="b"/>
            <a:pathLst>
              <a:path w="8059421" h="3635898">
                <a:moveTo>
                  <a:pt x="0" y="0"/>
                </a:moveTo>
                <a:lnTo>
                  <a:pt x="8059421" y="0"/>
                </a:lnTo>
                <a:lnTo>
                  <a:pt x="8059421" y="3635898"/>
                </a:lnTo>
                <a:lnTo>
                  <a:pt x="0" y="36358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095088" y="5902107"/>
            <a:ext cx="8171679" cy="3686541"/>
          </a:xfrm>
          <a:custGeom>
            <a:avLst/>
            <a:gdLst/>
            <a:ahLst/>
            <a:cxnLst/>
            <a:rect l="l" t="t" r="r" b="b"/>
            <a:pathLst>
              <a:path w="8171679" h="3686541">
                <a:moveTo>
                  <a:pt x="0" y="0"/>
                </a:moveTo>
                <a:lnTo>
                  <a:pt x="8171679" y="0"/>
                </a:lnTo>
                <a:lnTo>
                  <a:pt x="8171679" y="3686541"/>
                </a:lnTo>
                <a:lnTo>
                  <a:pt x="0" y="36865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0265090" y="3312158"/>
            <a:ext cx="6273793" cy="2281379"/>
          </a:xfrm>
          <a:custGeom>
            <a:avLst/>
            <a:gdLst/>
            <a:ahLst/>
            <a:cxnLst/>
            <a:rect l="l" t="t" r="r" b="b"/>
            <a:pathLst>
              <a:path w="6273793" h="2281379">
                <a:moveTo>
                  <a:pt x="0" y="0"/>
                </a:moveTo>
                <a:lnTo>
                  <a:pt x="6273793" y="0"/>
                </a:lnTo>
                <a:lnTo>
                  <a:pt x="6273793" y="2281379"/>
                </a:lnTo>
                <a:lnTo>
                  <a:pt x="0" y="2281379"/>
                </a:lnTo>
                <a:lnTo>
                  <a:pt x="0" y="0"/>
                </a:lnTo>
                <a:close/>
              </a:path>
            </a:pathLst>
          </a:custGeom>
          <a:blipFill>
            <a:blip r:embed="rId6"/>
            <a:stretch>
              <a:fillRect/>
            </a:stretch>
          </a:blipFill>
        </p:spPr>
        <p:txBody>
          <a:bodyPr/>
          <a:lstStyle/>
          <a:p>
            <a:endParaRPr lang="en-US"/>
          </a:p>
        </p:txBody>
      </p:sp>
      <p:sp>
        <p:nvSpPr>
          <p:cNvPr id="6" name="Freeform 6"/>
          <p:cNvSpPr/>
          <p:nvPr/>
        </p:nvSpPr>
        <p:spPr>
          <a:xfrm>
            <a:off x="3037203" y="7745378"/>
            <a:ext cx="4287449" cy="1360522"/>
          </a:xfrm>
          <a:custGeom>
            <a:avLst/>
            <a:gdLst/>
            <a:ahLst/>
            <a:cxnLst/>
            <a:rect l="l" t="t" r="r" b="b"/>
            <a:pathLst>
              <a:path w="4287449" h="1360522">
                <a:moveTo>
                  <a:pt x="0" y="0"/>
                </a:moveTo>
                <a:lnTo>
                  <a:pt x="4287449" y="0"/>
                </a:lnTo>
                <a:lnTo>
                  <a:pt x="4287449" y="1360522"/>
                </a:lnTo>
                <a:lnTo>
                  <a:pt x="0" y="1360522"/>
                </a:lnTo>
                <a:lnTo>
                  <a:pt x="0" y="0"/>
                </a:lnTo>
                <a:close/>
              </a:path>
            </a:pathLst>
          </a:custGeom>
          <a:blipFill>
            <a:blip r:embed="rId7"/>
            <a:stretch>
              <a:fillRect l="-3007" r="-13535" b="-2676"/>
            </a:stretch>
          </a:blipFill>
        </p:spPr>
        <p:txBody>
          <a:bodyPr/>
          <a:lstStyle/>
          <a:p>
            <a:endParaRPr lang="en-US"/>
          </a:p>
        </p:txBody>
      </p:sp>
      <p:sp>
        <p:nvSpPr>
          <p:cNvPr id="7" name="TextBox 7"/>
          <p:cNvSpPr txBox="1"/>
          <p:nvPr/>
        </p:nvSpPr>
        <p:spPr>
          <a:xfrm>
            <a:off x="1028700" y="556790"/>
            <a:ext cx="8304455" cy="1557019"/>
          </a:xfrm>
          <a:prstGeom prst="rect">
            <a:avLst/>
          </a:prstGeom>
        </p:spPr>
        <p:txBody>
          <a:bodyPr lIns="0" tIns="0" rIns="0" bIns="0" rtlCol="0" anchor="t">
            <a:spAutoFit/>
          </a:bodyPr>
          <a:lstStyle/>
          <a:p>
            <a:pPr algn="ctr">
              <a:lnSpc>
                <a:spcPts val="12880"/>
              </a:lnSpc>
            </a:pPr>
            <a:r>
              <a:rPr lang="en-US" sz="9200">
                <a:solidFill>
                  <a:srgbClr val="C8796A"/>
                </a:solidFill>
                <a:latin typeface="Clear Sans Bold"/>
              </a:rPr>
              <a:t>Formulation</a:t>
            </a:r>
          </a:p>
        </p:txBody>
      </p:sp>
      <p:sp>
        <p:nvSpPr>
          <p:cNvPr id="8" name="TextBox 8"/>
          <p:cNvSpPr txBox="1"/>
          <p:nvPr/>
        </p:nvSpPr>
        <p:spPr>
          <a:xfrm>
            <a:off x="9333155" y="2644933"/>
            <a:ext cx="8137663" cy="1286825"/>
          </a:xfrm>
          <a:prstGeom prst="rect">
            <a:avLst/>
          </a:prstGeom>
        </p:spPr>
        <p:txBody>
          <a:bodyPr lIns="0" tIns="0" rIns="0" bIns="0" rtlCol="0" anchor="t">
            <a:spAutoFit/>
          </a:bodyPr>
          <a:lstStyle/>
          <a:p>
            <a:pPr>
              <a:lnSpc>
                <a:spcPts val="3202"/>
              </a:lnSpc>
            </a:pPr>
            <a:r>
              <a:rPr lang="en-US" sz="2287">
                <a:solidFill>
                  <a:srgbClr val="000000"/>
                </a:solidFill>
                <a:latin typeface="Canva Sans"/>
              </a:rPr>
              <a:t>Let the independent input featured be the matrix X, where:</a:t>
            </a:r>
          </a:p>
          <a:p>
            <a:pPr algn="ctr">
              <a:lnSpc>
                <a:spcPts val="4042"/>
              </a:lnSpc>
            </a:pPr>
            <a:endParaRPr lang="en-US" sz="2287">
              <a:solidFill>
                <a:srgbClr val="000000"/>
              </a:solidFill>
              <a:latin typeface="Canva Sans"/>
            </a:endParaRPr>
          </a:p>
        </p:txBody>
      </p:sp>
      <p:sp>
        <p:nvSpPr>
          <p:cNvPr id="9" name="TextBox 9"/>
          <p:cNvSpPr txBox="1"/>
          <p:nvPr/>
        </p:nvSpPr>
        <p:spPr>
          <a:xfrm>
            <a:off x="1414481" y="6475356"/>
            <a:ext cx="7532893" cy="1270022"/>
          </a:xfrm>
          <a:prstGeom prst="rect">
            <a:avLst/>
          </a:prstGeom>
        </p:spPr>
        <p:txBody>
          <a:bodyPr lIns="0" tIns="0" rIns="0" bIns="0" rtlCol="0" anchor="t">
            <a:spAutoFit/>
          </a:bodyPr>
          <a:lstStyle/>
          <a:p>
            <a:pPr>
              <a:lnSpc>
                <a:spcPts val="3358"/>
              </a:lnSpc>
            </a:pPr>
            <a:r>
              <a:rPr lang="en-US" sz="2399">
                <a:solidFill>
                  <a:srgbClr val="000000"/>
                </a:solidFill>
                <a:latin typeface="Canva Sans"/>
              </a:rPr>
              <a:t>And the dependent variable is Y having only binary value either 0 or 1:</a:t>
            </a:r>
          </a:p>
          <a:p>
            <a:pPr>
              <a:lnSpc>
                <a:spcPts val="3638"/>
              </a:lnSpc>
            </a:pPr>
            <a:endParaRPr lang="en-US" sz="2399">
              <a:solidFill>
                <a:srgbClr val="000000"/>
              </a:solidFill>
              <a:latin typeface="Canva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50000" decel="50000" fill="hold" grpId="0" nodeType="afterEffect">
                                  <p:stCondLst>
                                    <p:cond delay="0"/>
                                  </p:stCondLst>
                                  <p:childTnLst>
                                    <p:animMotion origin="layout" path="M 0 0 L 0.067 0.04 C 0.081 0.049 0.102 0.054 0.124 0.054 C 0.149 0.054 0.169 0.049 0.183 0.04 L 0.25 0 E" pathEditMode="relative" ptsTypes="">
                                      <p:cBhvr>
                                        <p:cTn id="6" dur="2000" spd="-100000" fill="hold"/>
                                        <p:tgtEl>
                                          <p:spTgt spid="2"/>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80">
                                          <p:stCondLst>
                                            <p:cond delay="0"/>
                                          </p:stCondLst>
                                        </p:cTn>
                                        <p:tgtEl>
                                          <p:spTgt spid="3"/>
                                        </p:tgtEl>
                                      </p:cBhvr>
                                    </p:animEffect>
                                    <p:anim calcmode="lin" valueType="num">
                                      <p:cBhvr>
                                        <p:cTn id="12"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7" dur="26">
                                          <p:stCondLst>
                                            <p:cond delay="650"/>
                                          </p:stCondLst>
                                        </p:cTn>
                                        <p:tgtEl>
                                          <p:spTgt spid="3"/>
                                        </p:tgtEl>
                                      </p:cBhvr>
                                      <p:to x="100000" y="60000"/>
                                    </p:animScale>
                                    <p:animScale>
                                      <p:cBhvr>
                                        <p:cTn id="18" dur="166" decel="50000">
                                          <p:stCondLst>
                                            <p:cond delay="676"/>
                                          </p:stCondLst>
                                        </p:cTn>
                                        <p:tgtEl>
                                          <p:spTgt spid="3"/>
                                        </p:tgtEl>
                                      </p:cBhvr>
                                      <p:to x="100000" y="100000"/>
                                    </p:animScale>
                                    <p:animScale>
                                      <p:cBhvr>
                                        <p:cTn id="19" dur="26">
                                          <p:stCondLst>
                                            <p:cond delay="1312"/>
                                          </p:stCondLst>
                                        </p:cTn>
                                        <p:tgtEl>
                                          <p:spTgt spid="3"/>
                                        </p:tgtEl>
                                      </p:cBhvr>
                                      <p:to x="100000" y="80000"/>
                                    </p:animScale>
                                    <p:animScale>
                                      <p:cBhvr>
                                        <p:cTn id="20" dur="166" decel="50000">
                                          <p:stCondLst>
                                            <p:cond delay="1338"/>
                                          </p:stCondLst>
                                        </p:cTn>
                                        <p:tgtEl>
                                          <p:spTgt spid="3"/>
                                        </p:tgtEl>
                                      </p:cBhvr>
                                      <p:to x="100000" y="100000"/>
                                    </p:animScale>
                                    <p:animScale>
                                      <p:cBhvr>
                                        <p:cTn id="21" dur="26">
                                          <p:stCondLst>
                                            <p:cond delay="1642"/>
                                          </p:stCondLst>
                                        </p:cTn>
                                        <p:tgtEl>
                                          <p:spTgt spid="3"/>
                                        </p:tgtEl>
                                      </p:cBhvr>
                                      <p:to x="100000" y="90000"/>
                                    </p:animScale>
                                    <p:animScale>
                                      <p:cBhvr>
                                        <p:cTn id="22" dur="166" decel="50000">
                                          <p:stCondLst>
                                            <p:cond delay="1668"/>
                                          </p:stCondLst>
                                        </p:cTn>
                                        <p:tgtEl>
                                          <p:spTgt spid="3"/>
                                        </p:tgtEl>
                                      </p:cBhvr>
                                      <p:to x="100000" y="100000"/>
                                    </p:animScale>
                                    <p:animScale>
                                      <p:cBhvr>
                                        <p:cTn id="23" dur="26">
                                          <p:stCondLst>
                                            <p:cond delay="1808"/>
                                          </p:stCondLst>
                                        </p:cTn>
                                        <p:tgtEl>
                                          <p:spTgt spid="3"/>
                                        </p:tgtEl>
                                      </p:cBhvr>
                                      <p:to x="100000" y="95000"/>
                                    </p:animScale>
                                    <p:animScale>
                                      <p:cBhvr>
                                        <p:cTn id="24" dur="166" decel="50000">
                                          <p:stCondLst>
                                            <p:cond delay="1834"/>
                                          </p:stCondLst>
                                        </p:cTn>
                                        <p:tgtEl>
                                          <p:spTgt spid="3"/>
                                        </p:tgtEl>
                                      </p:cBhvr>
                                      <p:to x="100000" y="100000"/>
                                    </p:animScale>
                                  </p:childTnLst>
                                </p:cTn>
                              </p:par>
                              <p:par>
                                <p:cTn id="25" presetID="26"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80">
                                          <p:stCondLst>
                                            <p:cond delay="0"/>
                                          </p:stCondLst>
                                        </p:cTn>
                                        <p:tgtEl>
                                          <p:spTgt spid="5"/>
                                        </p:tgtEl>
                                      </p:cBhvr>
                                    </p:animEffect>
                                    <p:anim calcmode="lin" valueType="num">
                                      <p:cBhvr>
                                        <p:cTn id="2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3" dur="26">
                                          <p:stCondLst>
                                            <p:cond delay="650"/>
                                          </p:stCondLst>
                                        </p:cTn>
                                        <p:tgtEl>
                                          <p:spTgt spid="5"/>
                                        </p:tgtEl>
                                      </p:cBhvr>
                                      <p:to x="100000" y="60000"/>
                                    </p:animScale>
                                    <p:animScale>
                                      <p:cBhvr>
                                        <p:cTn id="34" dur="166" decel="50000">
                                          <p:stCondLst>
                                            <p:cond delay="676"/>
                                          </p:stCondLst>
                                        </p:cTn>
                                        <p:tgtEl>
                                          <p:spTgt spid="5"/>
                                        </p:tgtEl>
                                      </p:cBhvr>
                                      <p:to x="100000" y="100000"/>
                                    </p:animScale>
                                    <p:animScale>
                                      <p:cBhvr>
                                        <p:cTn id="35" dur="26">
                                          <p:stCondLst>
                                            <p:cond delay="1312"/>
                                          </p:stCondLst>
                                        </p:cTn>
                                        <p:tgtEl>
                                          <p:spTgt spid="5"/>
                                        </p:tgtEl>
                                      </p:cBhvr>
                                      <p:to x="100000" y="80000"/>
                                    </p:animScale>
                                    <p:animScale>
                                      <p:cBhvr>
                                        <p:cTn id="36" dur="166" decel="50000">
                                          <p:stCondLst>
                                            <p:cond delay="1338"/>
                                          </p:stCondLst>
                                        </p:cTn>
                                        <p:tgtEl>
                                          <p:spTgt spid="5"/>
                                        </p:tgtEl>
                                      </p:cBhvr>
                                      <p:to x="100000" y="100000"/>
                                    </p:animScale>
                                    <p:animScale>
                                      <p:cBhvr>
                                        <p:cTn id="37" dur="26">
                                          <p:stCondLst>
                                            <p:cond delay="1642"/>
                                          </p:stCondLst>
                                        </p:cTn>
                                        <p:tgtEl>
                                          <p:spTgt spid="5"/>
                                        </p:tgtEl>
                                      </p:cBhvr>
                                      <p:to x="100000" y="90000"/>
                                    </p:animScale>
                                    <p:animScale>
                                      <p:cBhvr>
                                        <p:cTn id="38" dur="166" decel="50000">
                                          <p:stCondLst>
                                            <p:cond delay="1668"/>
                                          </p:stCondLst>
                                        </p:cTn>
                                        <p:tgtEl>
                                          <p:spTgt spid="5"/>
                                        </p:tgtEl>
                                      </p:cBhvr>
                                      <p:to x="100000" y="100000"/>
                                    </p:animScale>
                                    <p:animScale>
                                      <p:cBhvr>
                                        <p:cTn id="39" dur="26">
                                          <p:stCondLst>
                                            <p:cond delay="1808"/>
                                          </p:stCondLst>
                                        </p:cTn>
                                        <p:tgtEl>
                                          <p:spTgt spid="5"/>
                                        </p:tgtEl>
                                      </p:cBhvr>
                                      <p:to x="100000" y="95000"/>
                                    </p:animScale>
                                    <p:animScale>
                                      <p:cBhvr>
                                        <p:cTn id="40" dur="166" decel="50000">
                                          <p:stCondLst>
                                            <p:cond delay="1834"/>
                                          </p:stCondLst>
                                        </p:cTn>
                                        <p:tgtEl>
                                          <p:spTgt spid="5"/>
                                        </p:tgtEl>
                                      </p:cBhvr>
                                      <p:to x="100000" y="100000"/>
                                    </p:animScale>
                                  </p:childTnLst>
                                </p:cTn>
                              </p:par>
                              <p:par>
                                <p:cTn id="41" presetID="26"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down)">
                                      <p:cBhvr>
                                        <p:cTn id="43" dur="580">
                                          <p:stCondLst>
                                            <p:cond delay="0"/>
                                          </p:stCondLst>
                                        </p:cTn>
                                        <p:tgtEl>
                                          <p:spTgt spid="8"/>
                                        </p:tgtEl>
                                      </p:cBhvr>
                                    </p:animEffect>
                                    <p:anim calcmode="lin" valueType="num">
                                      <p:cBhvr>
                                        <p:cTn id="44"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49" dur="26">
                                          <p:stCondLst>
                                            <p:cond delay="650"/>
                                          </p:stCondLst>
                                        </p:cTn>
                                        <p:tgtEl>
                                          <p:spTgt spid="8"/>
                                        </p:tgtEl>
                                      </p:cBhvr>
                                      <p:to x="100000" y="60000"/>
                                    </p:animScale>
                                    <p:animScale>
                                      <p:cBhvr>
                                        <p:cTn id="50" dur="166" decel="50000">
                                          <p:stCondLst>
                                            <p:cond delay="676"/>
                                          </p:stCondLst>
                                        </p:cTn>
                                        <p:tgtEl>
                                          <p:spTgt spid="8"/>
                                        </p:tgtEl>
                                      </p:cBhvr>
                                      <p:to x="100000" y="100000"/>
                                    </p:animScale>
                                    <p:animScale>
                                      <p:cBhvr>
                                        <p:cTn id="51" dur="26">
                                          <p:stCondLst>
                                            <p:cond delay="1312"/>
                                          </p:stCondLst>
                                        </p:cTn>
                                        <p:tgtEl>
                                          <p:spTgt spid="8"/>
                                        </p:tgtEl>
                                      </p:cBhvr>
                                      <p:to x="100000" y="80000"/>
                                    </p:animScale>
                                    <p:animScale>
                                      <p:cBhvr>
                                        <p:cTn id="52" dur="166" decel="50000">
                                          <p:stCondLst>
                                            <p:cond delay="1338"/>
                                          </p:stCondLst>
                                        </p:cTn>
                                        <p:tgtEl>
                                          <p:spTgt spid="8"/>
                                        </p:tgtEl>
                                      </p:cBhvr>
                                      <p:to x="100000" y="100000"/>
                                    </p:animScale>
                                    <p:animScale>
                                      <p:cBhvr>
                                        <p:cTn id="53" dur="26">
                                          <p:stCondLst>
                                            <p:cond delay="1642"/>
                                          </p:stCondLst>
                                        </p:cTn>
                                        <p:tgtEl>
                                          <p:spTgt spid="8"/>
                                        </p:tgtEl>
                                      </p:cBhvr>
                                      <p:to x="100000" y="90000"/>
                                    </p:animScale>
                                    <p:animScale>
                                      <p:cBhvr>
                                        <p:cTn id="54" dur="166" decel="50000">
                                          <p:stCondLst>
                                            <p:cond delay="1668"/>
                                          </p:stCondLst>
                                        </p:cTn>
                                        <p:tgtEl>
                                          <p:spTgt spid="8"/>
                                        </p:tgtEl>
                                      </p:cBhvr>
                                      <p:to x="100000" y="100000"/>
                                    </p:animScale>
                                    <p:animScale>
                                      <p:cBhvr>
                                        <p:cTn id="55" dur="26">
                                          <p:stCondLst>
                                            <p:cond delay="1808"/>
                                          </p:stCondLst>
                                        </p:cTn>
                                        <p:tgtEl>
                                          <p:spTgt spid="8"/>
                                        </p:tgtEl>
                                      </p:cBhvr>
                                      <p:to x="100000" y="95000"/>
                                    </p:animScale>
                                    <p:animScale>
                                      <p:cBhvr>
                                        <p:cTn id="56" dur="166" decel="50000">
                                          <p:stCondLst>
                                            <p:cond delay="1834"/>
                                          </p:stCondLst>
                                        </p:cTn>
                                        <p:tgtEl>
                                          <p:spTgt spid="8"/>
                                        </p:tgtEl>
                                      </p:cBhvr>
                                      <p:to x="100000" y="100000"/>
                                    </p:animScale>
                                  </p:childTnLst>
                                </p:cTn>
                              </p:par>
                              <p:par>
                                <p:cTn id="57" presetID="26" presetClass="entr" presetSubtype="0" fill="hold" grpId="0" nodeType="with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wipe(down)">
                                      <p:cBhvr>
                                        <p:cTn id="59" dur="580">
                                          <p:stCondLst>
                                            <p:cond delay="0"/>
                                          </p:stCondLst>
                                        </p:cTn>
                                        <p:tgtEl>
                                          <p:spTgt spid="4"/>
                                        </p:tgtEl>
                                      </p:cBhvr>
                                    </p:animEffect>
                                    <p:anim calcmode="lin" valueType="num">
                                      <p:cBhvr>
                                        <p:cTn id="60"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61"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62"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63"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64"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65" dur="26">
                                          <p:stCondLst>
                                            <p:cond delay="650"/>
                                          </p:stCondLst>
                                        </p:cTn>
                                        <p:tgtEl>
                                          <p:spTgt spid="4"/>
                                        </p:tgtEl>
                                      </p:cBhvr>
                                      <p:to x="100000" y="60000"/>
                                    </p:animScale>
                                    <p:animScale>
                                      <p:cBhvr>
                                        <p:cTn id="66" dur="166" decel="50000">
                                          <p:stCondLst>
                                            <p:cond delay="676"/>
                                          </p:stCondLst>
                                        </p:cTn>
                                        <p:tgtEl>
                                          <p:spTgt spid="4"/>
                                        </p:tgtEl>
                                      </p:cBhvr>
                                      <p:to x="100000" y="100000"/>
                                    </p:animScale>
                                    <p:animScale>
                                      <p:cBhvr>
                                        <p:cTn id="67" dur="26">
                                          <p:stCondLst>
                                            <p:cond delay="1312"/>
                                          </p:stCondLst>
                                        </p:cTn>
                                        <p:tgtEl>
                                          <p:spTgt spid="4"/>
                                        </p:tgtEl>
                                      </p:cBhvr>
                                      <p:to x="100000" y="80000"/>
                                    </p:animScale>
                                    <p:animScale>
                                      <p:cBhvr>
                                        <p:cTn id="68" dur="166" decel="50000">
                                          <p:stCondLst>
                                            <p:cond delay="1338"/>
                                          </p:stCondLst>
                                        </p:cTn>
                                        <p:tgtEl>
                                          <p:spTgt spid="4"/>
                                        </p:tgtEl>
                                      </p:cBhvr>
                                      <p:to x="100000" y="100000"/>
                                    </p:animScale>
                                    <p:animScale>
                                      <p:cBhvr>
                                        <p:cTn id="69" dur="26">
                                          <p:stCondLst>
                                            <p:cond delay="1642"/>
                                          </p:stCondLst>
                                        </p:cTn>
                                        <p:tgtEl>
                                          <p:spTgt spid="4"/>
                                        </p:tgtEl>
                                      </p:cBhvr>
                                      <p:to x="100000" y="90000"/>
                                    </p:animScale>
                                    <p:animScale>
                                      <p:cBhvr>
                                        <p:cTn id="70" dur="166" decel="50000">
                                          <p:stCondLst>
                                            <p:cond delay="1668"/>
                                          </p:stCondLst>
                                        </p:cTn>
                                        <p:tgtEl>
                                          <p:spTgt spid="4"/>
                                        </p:tgtEl>
                                      </p:cBhvr>
                                      <p:to x="100000" y="100000"/>
                                    </p:animScale>
                                    <p:animScale>
                                      <p:cBhvr>
                                        <p:cTn id="71" dur="26">
                                          <p:stCondLst>
                                            <p:cond delay="1808"/>
                                          </p:stCondLst>
                                        </p:cTn>
                                        <p:tgtEl>
                                          <p:spTgt spid="4"/>
                                        </p:tgtEl>
                                      </p:cBhvr>
                                      <p:to x="100000" y="95000"/>
                                    </p:animScale>
                                    <p:animScale>
                                      <p:cBhvr>
                                        <p:cTn id="72" dur="166" decel="50000">
                                          <p:stCondLst>
                                            <p:cond delay="1834"/>
                                          </p:stCondLst>
                                        </p:cTn>
                                        <p:tgtEl>
                                          <p:spTgt spid="4"/>
                                        </p:tgtEl>
                                      </p:cBhvr>
                                      <p:to x="100000" y="100000"/>
                                    </p:animScale>
                                  </p:childTnLst>
                                </p:cTn>
                              </p:par>
                              <p:par>
                                <p:cTn id="73" presetID="26" presetClass="entr" presetSubtype="0" fill="hold" grpId="0" nodeType="withEffect">
                                  <p:stCondLst>
                                    <p:cond delay="0"/>
                                  </p:stCondLst>
                                  <p:childTnLst>
                                    <p:set>
                                      <p:cBhvr>
                                        <p:cTn id="74" dur="1" fill="hold">
                                          <p:stCondLst>
                                            <p:cond delay="0"/>
                                          </p:stCondLst>
                                        </p:cTn>
                                        <p:tgtEl>
                                          <p:spTgt spid="6"/>
                                        </p:tgtEl>
                                        <p:attrNameLst>
                                          <p:attrName>style.visibility</p:attrName>
                                        </p:attrNameLst>
                                      </p:cBhvr>
                                      <p:to>
                                        <p:strVal val="visible"/>
                                      </p:to>
                                    </p:set>
                                    <p:animEffect transition="in" filter="wipe(down)">
                                      <p:cBhvr>
                                        <p:cTn id="75" dur="580">
                                          <p:stCondLst>
                                            <p:cond delay="0"/>
                                          </p:stCondLst>
                                        </p:cTn>
                                        <p:tgtEl>
                                          <p:spTgt spid="6"/>
                                        </p:tgtEl>
                                      </p:cBhvr>
                                    </p:animEffect>
                                    <p:anim calcmode="lin" valueType="num">
                                      <p:cBhvr>
                                        <p:cTn id="76"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77"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78"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79"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80"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81" dur="26">
                                          <p:stCondLst>
                                            <p:cond delay="650"/>
                                          </p:stCondLst>
                                        </p:cTn>
                                        <p:tgtEl>
                                          <p:spTgt spid="6"/>
                                        </p:tgtEl>
                                      </p:cBhvr>
                                      <p:to x="100000" y="60000"/>
                                    </p:animScale>
                                    <p:animScale>
                                      <p:cBhvr>
                                        <p:cTn id="82" dur="166" decel="50000">
                                          <p:stCondLst>
                                            <p:cond delay="676"/>
                                          </p:stCondLst>
                                        </p:cTn>
                                        <p:tgtEl>
                                          <p:spTgt spid="6"/>
                                        </p:tgtEl>
                                      </p:cBhvr>
                                      <p:to x="100000" y="100000"/>
                                    </p:animScale>
                                    <p:animScale>
                                      <p:cBhvr>
                                        <p:cTn id="83" dur="26">
                                          <p:stCondLst>
                                            <p:cond delay="1312"/>
                                          </p:stCondLst>
                                        </p:cTn>
                                        <p:tgtEl>
                                          <p:spTgt spid="6"/>
                                        </p:tgtEl>
                                      </p:cBhvr>
                                      <p:to x="100000" y="80000"/>
                                    </p:animScale>
                                    <p:animScale>
                                      <p:cBhvr>
                                        <p:cTn id="84" dur="166" decel="50000">
                                          <p:stCondLst>
                                            <p:cond delay="1338"/>
                                          </p:stCondLst>
                                        </p:cTn>
                                        <p:tgtEl>
                                          <p:spTgt spid="6"/>
                                        </p:tgtEl>
                                      </p:cBhvr>
                                      <p:to x="100000" y="100000"/>
                                    </p:animScale>
                                    <p:animScale>
                                      <p:cBhvr>
                                        <p:cTn id="85" dur="26">
                                          <p:stCondLst>
                                            <p:cond delay="1642"/>
                                          </p:stCondLst>
                                        </p:cTn>
                                        <p:tgtEl>
                                          <p:spTgt spid="6"/>
                                        </p:tgtEl>
                                      </p:cBhvr>
                                      <p:to x="100000" y="90000"/>
                                    </p:animScale>
                                    <p:animScale>
                                      <p:cBhvr>
                                        <p:cTn id="86" dur="166" decel="50000">
                                          <p:stCondLst>
                                            <p:cond delay="1668"/>
                                          </p:stCondLst>
                                        </p:cTn>
                                        <p:tgtEl>
                                          <p:spTgt spid="6"/>
                                        </p:tgtEl>
                                      </p:cBhvr>
                                      <p:to x="100000" y="100000"/>
                                    </p:animScale>
                                    <p:animScale>
                                      <p:cBhvr>
                                        <p:cTn id="87" dur="26">
                                          <p:stCondLst>
                                            <p:cond delay="1808"/>
                                          </p:stCondLst>
                                        </p:cTn>
                                        <p:tgtEl>
                                          <p:spTgt spid="6"/>
                                        </p:tgtEl>
                                      </p:cBhvr>
                                      <p:to x="100000" y="95000"/>
                                    </p:animScale>
                                    <p:animScale>
                                      <p:cBhvr>
                                        <p:cTn id="88" dur="166" decel="50000">
                                          <p:stCondLst>
                                            <p:cond delay="1834"/>
                                          </p:stCondLst>
                                        </p:cTn>
                                        <p:tgtEl>
                                          <p:spTgt spid="6"/>
                                        </p:tgtEl>
                                      </p:cBhvr>
                                      <p:to x="100000" y="100000"/>
                                    </p:animScale>
                                  </p:childTnLst>
                                </p:cTn>
                              </p:par>
                              <p:par>
                                <p:cTn id="89" presetID="26" presetClass="entr" presetSubtype="0" fill="hold" grpId="0" nodeType="withEffect">
                                  <p:stCondLst>
                                    <p:cond delay="0"/>
                                  </p:stCondLst>
                                  <p:childTnLst>
                                    <p:set>
                                      <p:cBhvr>
                                        <p:cTn id="90" dur="1" fill="hold">
                                          <p:stCondLst>
                                            <p:cond delay="0"/>
                                          </p:stCondLst>
                                        </p:cTn>
                                        <p:tgtEl>
                                          <p:spTgt spid="9"/>
                                        </p:tgtEl>
                                        <p:attrNameLst>
                                          <p:attrName>style.visibility</p:attrName>
                                        </p:attrNameLst>
                                      </p:cBhvr>
                                      <p:to>
                                        <p:strVal val="visible"/>
                                      </p:to>
                                    </p:set>
                                    <p:animEffect transition="in" filter="wipe(down)">
                                      <p:cBhvr>
                                        <p:cTn id="91" dur="580">
                                          <p:stCondLst>
                                            <p:cond delay="0"/>
                                          </p:stCondLst>
                                        </p:cTn>
                                        <p:tgtEl>
                                          <p:spTgt spid="9"/>
                                        </p:tgtEl>
                                      </p:cBhvr>
                                    </p:animEffect>
                                    <p:anim calcmode="lin" valueType="num">
                                      <p:cBhvr>
                                        <p:cTn id="92"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3"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94"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95"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96"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97" dur="26">
                                          <p:stCondLst>
                                            <p:cond delay="650"/>
                                          </p:stCondLst>
                                        </p:cTn>
                                        <p:tgtEl>
                                          <p:spTgt spid="9"/>
                                        </p:tgtEl>
                                      </p:cBhvr>
                                      <p:to x="100000" y="60000"/>
                                    </p:animScale>
                                    <p:animScale>
                                      <p:cBhvr>
                                        <p:cTn id="98" dur="166" decel="50000">
                                          <p:stCondLst>
                                            <p:cond delay="676"/>
                                          </p:stCondLst>
                                        </p:cTn>
                                        <p:tgtEl>
                                          <p:spTgt spid="9"/>
                                        </p:tgtEl>
                                      </p:cBhvr>
                                      <p:to x="100000" y="100000"/>
                                    </p:animScale>
                                    <p:animScale>
                                      <p:cBhvr>
                                        <p:cTn id="99" dur="26">
                                          <p:stCondLst>
                                            <p:cond delay="1312"/>
                                          </p:stCondLst>
                                        </p:cTn>
                                        <p:tgtEl>
                                          <p:spTgt spid="9"/>
                                        </p:tgtEl>
                                      </p:cBhvr>
                                      <p:to x="100000" y="80000"/>
                                    </p:animScale>
                                    <p:animScale>
                                      <p:cBhvr>
                                        <p:cTn id="100" dur="166" decel="50000">
                                          <p:stCondLst>
                                            <p:cond delay="1338"/>
                                          </p:stCondLst>
                                        </p:cTn>
                                        <p:tgtEl>
                                          <p:spTgt spid="9"/>
                                        </p:tgtEl>
                                      </p:cBhvr>
                                      <p:to x="100000" y="100000"/>
                                    </p:animScale>
                                    <p:animScale>
                                      <p:cBhvr>
                                        <p:cTn id="101" dur="26">
                                          <p:stCondLst>
                                            <p:cond delay="1642"/>
                                          </p:stCondLst>
                                        </p:cTn>
                                        <p:tgtEl>
                                          <p:spTgt spid="9"/>
                                        </p:tgtEl>
                                      </p:cBhvr>
                                      <p:to x="100000" y="90000"/>
                                    </p:animScale>
                                    <p:animScale>
                                      <p:cBhvr>
                                        <p:cTn id="102" dur="166" decel="50000">
                                          <p:stCondLst>
                                            <p:cond delay="1668"/>
                                          </p:stCondLst>
                                        </p:cTn>
                                        <p:tgtEl>
                                          <p:spTgt spid="9"/>
                                        </p:tgtEl>
                                      </p:cBhvr>
                                      <p:to x="100000" y="100000"/>
                                    </p:animScale>
                                    <p:animScale>
                                      <p:cBhvr>
                                        <p:cTn id="103" dur="26">
                                          <p:stCondLst>
                                            <p:cond delay="1808"/>
                                          </p:stCondLst>
                                        </p:cTn>
                                        <p:tgtEl>
                                          <p:spTgt spid="9"/>
                                        </p:tgtEl>
                                      </p:cBhvr>
                                      <p:to x="100000" y="95000"/>
                                    </p:animScale>
                                    <p:animScale>
                                      <p:cBhvr>
                                        <p:cTn id="104"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156322" y="8041552"/>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28700" y="-160719"/>
            <a:ext cx="4102978" cy="3133183"/>
          </a:xfrm>
          <a:custGeom>
            <a:avLst/>
            <a:gdLst/>
            <a:ahLst/>
            <a:cxnLst/>
            <a:rect l="l" t="t" r="r" b="b"/>
            <a:pathLst>
              <a:path w="4102978" h="3133183">
                <a:moveTo>
                  <a:pt x="0" y="0"/>
                </a:moveTo>
                <a:lnTo>
                  <a:pt x="4102978" y="0"/>
                </a:lnTo>
                <a:lnTo>
                  <a:pt x="4102978" y="3133184"/>
                </a:lnTo>
                <a:lnTo>
                  <a:pt x="0" y="31331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5565435" y="3038234"/>
            <a:ext cx="7157129" cy="1222826"/>
          </a:xfrm>
          <a:custGeom>
            <a:avLst/>
            <a:gdLst/>
            <a:ahLst/>
            <a:cxnLst/>
            <a:rect l="l" t="t" r="r" b="b"/>
            <a:pathLst>
              <a:path w="7157129" h="1222826">
                <a:moveTo>
                  <a:pt x="0" y="0"/>
                </a:moveTo>
                <a:lnTo>
                  <a:pt x="7157130" y="0"/>
                </a:lnTo>
                <a:lnTo>
                  <a:pt x="7157130" y="1222826"/>
                </a:lnTo>
                <a:lnTo>
                  <a:pt x="0" y="1222826"/>
                </a:lnTo>
                <a:lnTo>
                  <a:pt x="0" y="0"/>
                </a:lnTo>
                <a:close/>
              </a:path>
            </a:pathLst>
          </a:custGeom>
          <a:blipFill>
            <a:blip r:embed="rId6"/>
            <a:stretch>
              <a:fillRect/>
            </a:stretch>
          </a:blipFill>
        </p:spPr>
        <p:txBody>
          <a:bodyPr/>
          <a:lstStyle/>
          <a:p>
            <a:endParaRPr lang="en-US"/>
          </a:p>
        </p:txBody>
      </p:sp>
      <p:sp>
        <p:nvSpPr>
          <p:cNvPr id="5" name="Freeform 5"/>
          <p:cNvSpPr/>
          <p:nvPr/>
        </p:nvSpPr>
        <p:spPr>
          <a:xfrm>
            <a:off x="4652250" y="4347576"/>
            <a:ext cx="8983501" cy="1134130"/>
          </a:xfrm>
          <a:custGeom>
            <a:avLst/>
            <a:gdLst/>
            <a:ahLst/>
            <a:cxnLst/>
            <a:rect l="l" t="t" r="r" b="b"/>
            <a:pathLst>
              <a:path w="8983501" h="1134130">
                <a:moveTo>
                  <a:pt x="0" y="0"/>
                </a:moveTo>
                <a:lnTo>
                  <a:pt x="8983500" y="0"/>
                </a:lnTo>
                <a:lnTo>
                  <a:pt x="8983500" y="1134129"/>
                </a:lnTo>
                <a:lnTo>
                  <a:pt x="0" y="1134129"/>
                </a:lnTo>
                <a:lnTo>
                  <a:pt x="0" y="0"/>
                </a:lnTo>
                <a:close/>
              </a:path>
            </a:pathLst>
          </a:custGeom>
          <a:blipFill>
            <a:blip r:embed="rId7"/>
            <a:stretch>
              <a:fillRect/>
            </a:stretch>
          </a:blipFill>
        </p:spPr>
        <p:txBody>
          <a:bodyPr/>
          <a:lstStyle/>
          <a:p>
            <a:endParaRPr lang="en-US"/>
          </a:p>
        </p:txBody>
      </p:sp>
      <p:sp>
        <p:nvSpPr>
          <p:cNvPr id="6" name="Freeform 6"/>
          <p:cNvSpPr/>
          <p:nvPr/>
        </p:nvSpPr>
        <p:spPr>
          <a:xfrm>
            <a:off x="6521752" y="8560177"/>
            <a:ext cx="4210800" cy="722749"/>
          </a:xfrm>
          <a:custGeom>
            <a:avLst/>
            <a:gdLst/>
            <a:ahLst/>
            <a:cxnLst/>
            <a:rect l="l" t="t" r="r" b="b"/>
            <a:pathLst>
              <a:path w="4210800" h="722749">
                <a:moveTo>
                  <a:pt x="0" y="0"/>
                </a:moveTo>
                <a:lnTo>
                  <a:pt x="4210800" y="0"/>
                </a:lnTo>
                <a:lnTo>
                  <a:pt x="4210800" y="722750"/>
                </a:lnTo>
                <a:lnTo>
                  <a:pt x="0" y="722750"/>
                </a:lnTo>
                <a:lnTo>
                  <a:pt x="0" y="0"/>
                </a:lnTo>
                <a:close/>
              </a:path>
            </a:pathLst>
          </a:custGeom>
          <a:blipFill>
            <a:blip r:embed="rId8"/>
            <a:stretch>
              <a:fillRect/>
            </a:stretch>
          </a:blipFill>
        </p:spPr>
        <p:txBody>
          <a:bodyPr/>
          <a:lstStyle/>
          <a:p>
            <a:endParaRPr lang="en-US"/>
          </a:p>
        </p:txBody>
      </p:sp>
      <p:sp>
        <p:nvSpPr>
          <p:cNvPr id="7" name="TextBox 7"/>
          <p:cNvSpPr txBox="1"/>
          <p:nvPr/>
        </p:nvSpPr>
        <p:spPr>
          <a:xfrm>
            <a:off x="494752" y="5866621"/>
            <a:ext cx="8314995" cy="3416306"/>
          </a:xfrm>
          <a:prstGeom prst="rect">
            <a:avLst/>
          </a:prstGeom>
        </p:spPr>
        <p:txBody>
          <a:bodyPr lIns="0" tIns="0" rIns="0" bIns="0" rtlCol="0" anchor="t">
            <a:spAutoFit/>
          </a:bodyPr>
          <a:lstStyle/>
          <a:p>
            <a:pPr>
              <a:lnSpc>
                <a:spcPts val="3850"/>
              </a:lnSpc>
            </a:pPr>
            <a:r>
              <a:rPr lang="en-US" sz="3500">
                <a:solidFill>
                  <a:srgbClr val="E49081"/>
                </a:solidFill>
                <a:latin typeface="DM Sans"/>
              </a:rPr>
              <a:t>Where W is the weights of coefficient matrix, and b is the bias or intercept term. </a:t>
            </a:r>
          </a:p>
          <a:p>
            <a:pPr>
              <a:lnSpc>
                <a:spcPts val="3850"/>
              </a:lnSpc>
            </a:pPr>
            <a:endParaRPr lang="en-US" sz="3500">
              <a:solidFill>
                <a:srgbClr val="E49081"/>
              </a:solidFill>
              <a:latin typeface="DM Sans"/>
            </a:endParaRPr>
          </a:p>
          <a:p>
            <a:pPr>
              <a:lnSpc>
                <a:spcPts val="3850"/>
              </a:lnSpc>
            </a:pPr>
            <a:r>
              <a:rPr lang="en-US" sz="3500">
                <a:solidFill>
                  <a:srgbClr val="E49081"/>
                </a:solidFill>
                <a:latin typeface="DM Sans"/>
              </a:rPr>
              <a:t>It can be simply represented as the dot product of weight and bias.</a:t>
            </a:r>
          </a:p>
          <a:p>
            <a:pPr>
              <a:lnSpc>
                <a:spcPts val="3850"/>
              </a:lnSpc>
            </a:pPr>
            <a:endParaRPr lang="en-US" sz="3500">
              <a:solidFill>
                <a:srgbClr val="E49081"/>
              </a:solidFill>
              <a:latin typeface="DM Sans"/>
            </a:endParaRPr>
          </a:p>
        </p:txBody>
      </p:sp>
      <p:sp>
        <p:nvSpPr>
          <p:cNvPr id="8" name="TextBox 8"/>
          <p:cNvSpPr txBox="1"/>
          <p:nvPr/>
        </p:nvSpPr>
        <p:spPr>
          <a:xfrm>
            <a:off x="10732552" y="1057275"/>
            <a:ext cx="6526748" cy="1958981"/>
          </a:xfrm>
          <a:prstGeom prst="rect">
            <a:avLst/>
          </a:prstGeom>
        </p:spPr>
        <p:txBody>
          <a:bodyPr lIns="0" tIns="0" rIns="0" bIns="0" rtlCol="0" anchor="t">
            <a:spAutoFit/>
          </a:bodyPr>
          <a:lstStyle/>
          <a:p>
            <a:pPr algn="r">
              <a:lnSpc>
                <a:spcPts val="3850"/>
              </a:lnSpc>
            </a:pPr>
            <a:r>
              <a:rPr lang="en-US" sz="3500">
                <a:solidFill>
                  <a:srgbClr val="E49081"/>
                </a:solidFill>
                <a:latin typeface="DM Sans"/>
              </a:rPr>
              <a:t>Then apply the multi-linear function (linear regression) to the input variables X:</a:t>
            </a:r>
          </a:p>
          <a:p>
            <a:pPr algn="r">
              <a:lnSpc>
                <a:spcPts val="3850"/>
              </a:lnSpc>
            </a:pPr>
            <a:endParaRPr lang="en-US" sz="3500">
              <a:solidFill>
                <a:srgbClr val="E49081"/>
              </a:solidFill>
              <a:latin typeface="DM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80">
                                          <p:stCondLst>
                                            <p:cond delay="0"/>
                                          </p:stCondLst>
                                        </p:cTn>
                                        <p:tgtEl>
                                          <p:spTgt spid="5"/>
                                        </p:tgtEl>
                                      </p:cBhvr>
                                    </p:animEffect>
                                    <p:anim calcmode="lin" valueType="num">
                                      <p:cBhvr>
                                        <p:cTn id="2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9" dur="26">
                                          <p:stCondLst>
                                            <p:cond delay="650"/>
                                          </p:stCondLst>
                                        </p:cTn>
                                        <p:tgtEl>
                                          <p:spTgt spid="5"/>
                                        </p:tgtEl>
                                      </p:cBhvr>
                                      <p:to x="100000" y="60000"/>
                                    </p:animScale>
                                    <p:animScale>
                                      <p:cBhvr>
                                        <p:cTn id="30" dur="166" decel="50000">
                                          <p:stCondLst>
                                            <p:cond delay="676"/>
                                          </p:stCondLst>
                                        </p:cTn>
                                        <p:tgtEl>
                                          <p:spTgt spid="5"/>
                                        </p:tgtEl>
                                      </p:cBhvr>
                                      <p:to x="100000" y="100000"/>
                                    </p:animScale>
                                    <p:animScale>
                                      <p:cBhvr>
                                        <p:cTn id="31" dur="26">
                                          <p:stCondLst>
                                            <p:cond delay="1312"/>
                                          </p:stCondLst>
                                        </p:cTn>
                                        <p:tgtEl>
                                          <p:spTgt spid="5"/>
                                        </p:tgtEl>
                                      </p:cBhvr>
                                      <p:to x="100000" y="80000"/>
                                    </p:animScale>
                                    <p:animScale>
                                      <p:cBhvr>
                                        <p:cTn id="32" dur="166" decel="50000">
                                          <p:stCondLst>
                                            <p:cond delay="1338"/>
                                          </p:stCondLst>
                                        </p:cTn>
                                        <p:tgtEl>
                                          <p:spTgt spid="5"/>
                                        </p:tgtEl>
                                      </p:cBhvr>
                                      <p:to x="100000" y="100000"/>
                                    </p:animScale>
                                    <p:animScale>
                                      <p:cBhvr>
                                        <p:cTn id="33" dur="26">
                                          <p:stCondLst>
                                            <p:cond delay="1642"/>
                                          </p:stCondLst>
                                        </p:cTn>
                                        <p:tgtEl>
                                          <p:spTgt spid="5"/>
                                        </p:tgtEl>
                                      </p:cBhvr>
                                      <p:to x="100000" y="90000"/>
                                    </p:animScale>
                                    <p:animScale>
                                      <p:cBhvr>
                                        <p:cTn id="34" dur="166" decel="50000">
                                          <p:stCondLst>
                                            <p:cond delay="1668"/>
                                          </p:stCondLst>
                                        </p:cTn>
                                        <p:tgtEl>
                                          <p:spTgt spid="5"/>
                                        </p:tgtEl>
                                      </p:cBhvr>
                                      <p:to x="100000" y="100000"/>
                                    </p:animScale>
                                    <p:animScale>
                                      <p:cBhvr>
                                        <p:cTn id="35" dur="26">
                                          <p:stCondLst>
                                            <p:cond delay="1808"/>
                                          </p:stCondLst>
                                        </p:cTn>
                                        <p:tgtEl>
                                          <p:spTgt spid="5"/>
                                        </p:tgtEl>
                                      </p:cBhvr>
                                      <p:to x="100000" y="95000"/>
                                    </p:animScale>
                                    <p:animScale>
                                      <p:cBhvr>
                                        <p:cTn id="36" dur="166" decel="50000">
                                          <p:stCondLst>
                                            <p:cond delay="1834"/>
                                          </p:stCondLst>
                                        </p:cTn>
                                        <p:tgtEl>
                                          <p:spTgt spid="5"/>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down)">
                                      <p:cBhvr>
                                        <p:cTn id="39" dur="580">
                                          <p:stCondLst>
                                            <p:cond delay="0"/>
                                          </p:stCondLst>
                                        </p:cTn>
                                        <p:tgtEl>
                                          <p:spTgt spid="6"/>
                                        </p:tgtEl>
                                      </p:cBhvr>
                                    </p:animEffect>
                                    <p:anim calcmode="lin" valueType="num">
                                      <p:cBhvr>
                                        <p:cTn id="40"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45" dur="26">
                                          <p:stCondLst>
                                            <p:cond delay="650"/>
                                          </p:stCondLst>
                                        </p:cTn>
                                        <p:tgtEl>
                                          <p:spTgt spid="6"/>
                                        </p:tgtEl>
                                      </p:cBhvr>
                                      <p:to x="100000" y="60000"/>
                                    </p:animScale>
                                    <p:animScale>
                                      <p:cBhvr>
                                        <p:cTn id="46" dur="166" decel="50000">
                                          <p:stCondLst>
                                            <p:cond delay="676"/>
                                          </p:stCondLst>
                                        </p:cTn>
                                        <p:tgtEl>
                                          <p:spTgt spid="6"/>
                                        </p:tgtEl>
                                      </p:cBhvr>
                                      <p:to x="100000" y="100000"/>
                                    </p:animScale>
                                    <p:animScale>
                                      <p:cBhvr>
                                        <p:cTn id="47" dur="26">
                                          <p:stCondLst>
                                            <p:cond delay="1312"/>
                                          </p:stCondLst>
                                        </p:cTn>
                                        <p:tgtEl>
                                          <p:spTgt spid="6"/>
                                        </p:tgtEl>
                                      </p:cBhvr>
                                      <p:to x="100000" y="80000"/>
                                    </p:animScale>
                                    <p:animScale>
                                      <p:cBhvr>
                                        <p:cTn id="48" dur="166" decel="50000">
                                          <p:stCondLst>
                                            <p:cond delay="1338"/>
                                          </p:stCondLst>
                                        </p:cTn>
                                        <p:tgtEl>
                                          <p:spTgt spid="6"/>
                                        </p:tgtEl>
                                      </p:cBhvr>
                                      <p:to x="100000" y="100000"/>
                                    </p:animScale>
                                    <p:animScale>
                                      <p:cBhvr>
                                        <p:cTn id="49" dur="26">
                                          <p:stCondLst>
                                            <p:cond delay="1642"/>
                                          </p:stCondLst>
                                        </p:cTn>
                                        <p:tgtEl>
                                          <p:spTgt spid="6"/>
                                        </p:tgtEl>
                                      </p:cBhvr>
                                      <p:to x="100000" y="90000"/>
                                    </p:animScale>
                                    <p:animScale>
                                      <p:cBhvr>
                                        <p:cTn id="50" dur="166" decel="50000">
                                          <p:stCondLst>
                                            <p:cond delay="1668"/>
                                          </p:stCondLst>
                                        </p:cTn>
                                        <p:tgtEl>
                                          <p:spTgt spid="6"/>
                                        </p:tgtEl>
                                      </p:cBhvr>
                                      <p:to x="100000" y="100000"/>
                                    </p:animScale>
                                    <p:animScale>
                                      <p:cBhvr>
                                        <p:cTn id="51" dur="26">
                                          <p:stCondLst>
                                            <p:cond delay="1808"/>
                                          </p:stCondLst>
                                        </p:cTn>
                                        <p:tgtEl>
                                          <p:spTgt spid="6"/>
                                        </p:tgtEl>
                                      </p:cBhvr>
                                      <p:to x="100000" y="95000"/>
                                    </p:animScale>
                                    <p:animScale>
                                      <p:cBhvr>
                                        <p:cTn id="52"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10419457" y="6125117"/>
            <a:ext cx="5450085" cy="4161883"/>
          </a:xfrm>
          <a:custGeom>
            <a:avLst/>
            <a:gdLst/>
            <a:ahLst/>
            <a:cxnLst/>
            <a:rect l="l" t="t" r="r" b="b"/>
            <a:pathLst>
              <a:path w="5450085" h="4161883">
                <a:moveTo>
                  <a:pt x="0" y="0"/>
                </a:moveTo>
                <a:lnTo>
                  <a:pt x="5450086" y="0"/>
                </a:lnTo>
                <a:lnTo>
                  <a:pt x="5450086" y="4161883"/>
                </a:lnTo>
                <a:lnTo>
                  <a:pt x="0" y="41618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1061889" y="-806818"/>
            <a:ext cx="4165223" cy="5950318"/>
          </a:xfrm>
          <a:custGeom>
            <a:avLst/>
            <a:gdLst/>
            <a:ahLst/>
            <a:cxnLst/>
            <a:rect l="l" t="t" r="r" b="b"/>
            <a:pathLst>
              <a:path w="4165223" h="5950318">
                <a:moveTo>
                  <a:pt x="0" y="0"/>
                </a:moveTo>
                <a:lnTo>
                  <a:pt x="4165222" y="0"/>
                </a:lnTo>
                <a:lnTo>
                  <a:pt x="4165222" y="5950318"/>
                </a:lnTo>
                <a:lnTo>
                  <a:pt x="0" y="59503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8494652" y="2873770"/>
            <a:ext cx="9299695" cy="5811153"/>
          </a:xfrm>
          <a:custGeom>
            <a:avLst/>
            <a:gdLst/>
            <a:ahLst/>
            <a:cxnLst/>
            <a:rect l="l" t="t" r="r" b="b"/>
            <a:pathLst>
              <a:path w="9299695" h="5811153">
                <a:moveTo>
                  <a:pt x="0" y="0"/>
                </a:moveTo>
                <a:lnTo>
                  <a:pt x="9299696" y="0"/>
                </a:lnTo>
                <a:lnTo>
                  <a:pt x="9299696" y="5811153"/>
                </a:lnTo>
                <a:lnTo>
                  <a:pt x="0" y="5811153"/>
                </a:lnTo>
                <a:lnTo>
                  <a:pt x="0" y="0"/>
                </a:lnTo>
                <a:close/>
              </a:path>
            </a:pathLst>
          </a:custGeom>
          <a:blipFill>
            <a:blip r:embed="rId6"/>
            <a:stretch>
              <a:fillRect l="-6528" t="-28439" r="-7253" b="-8125"/>
            </a:stretch>
          </a:blipFill>
        </p:spPr>
        <p:txBody>
          <a:bodyPr/>
          <a:lstStyle/>
          <a:p>
            <a:endParaRPr lang="en-US"/>
          </a:p>
        </p:txBody>
      </p:sp>
      <p:sp>
        <p:nvSpPr>
          <p:cNvPr id="5" name="Freeform 5"/>
          <p:cNvSpPr/>
          <p:nvPr/>
        </p:nvSpPr>
        <p:spPr>
          <a:xfrm>
            <a:off x="807749" y="2873770"/>
            <a:ext cx="6395273" cy="2512429"/>
          </a:xfrm>
          <a:custGeom>
            <a:avLst/>
            <a:gdLst/>
            <a:ahLst/>
            <a:cxnLst/>
            <a:rect l="l" t="t" r="r" b="b"/>
            <a:pathLst>
              <a:path w="6395273" h="2512429">
                <a:moveTo>
                  <a:pt x="0" y="0"/>
                </a:moveTo>
                <a:lnTo>
                  <a:pt x="6395273" y="0"/>
                </a:lnTo>
                <a:lnTo>
                  <a:pt x="6395273" y="2512429"/>
                </a:lnTo>
                <a:lnTo>
                  <a:pt x="0" y="2512429"/>
                </a:lnTo>
                <a:lnTo>
                  <a:pt x="0" y="0"/>
                </a:lnTo>
                <a:close/>
              </a:path>
            </a:pathLst>
          </a:custGeom>
          <a:blipFill>
            <a:blip r:embed="rId7"/>
            <a:stretch>
              <a:fillRect/>
            </a:stretch>
          </a:blipFill>
        </p:spPr>
        <p:txBody>
          <a:bodyPr/>
          <a:lstStyle/>
          <a:p>
            <a:endParaRPr lang="en-US"/>
          </a:p>
        </p:txBody>
      </p:sp>
      <p:sp>
        <p:nvSpPr>
          <p:cNvPr id="6" name="Freeform 6"/>
          <p:cNvSpPr/>
          <p:nvPr/>
        </p:nvSpPr>
        <p:spPr>
          <a:xfrm>
            <a:off x="470723" y="6125117"/>
            <a:ext cx="7488182" cy="2875462"/>
          </a:xfrm>
          <a:custGeom>
            <a:avLst/>
            <a:gdLst/>
            <a:ahLst/>
            <a:cxnLst/>
            <a:rect l="l" t="t" r="r" b="b"/>
            <a:pathLst>
              <a:path w="7488182" h="2875462">
                <a:moveTo>
                  <a:pt x="0" y="0"/>
                </a:moveTo>
                <a:lnTo>
                  <a:pt x="7488182" y="0"/>
                </a:lnTo>
                <a:lnTo>
                  <a:pt x="7488182" y="2875461"/>
                </a:lnTo>
                <a:lnTo>
                  <a:pt x="0" y="2875461"/>
                </a:lnTo>
                <a:lnTo>
                  <a:pt x="0" y="0"/>
                </a:lnTo>
                <a:close/>
              </a:path>
            </a:pathLst>
          </a:custGeom>
          <a:blipFill>
            <a:blip r:embed="rId8"/>
            <a:stretch>
              <a:fillRect/>
            </a:stretch>
          </a:blipFill>
        </p:spPr>
        <p:txBody>
          <a:bodyPr/>
          <a:lstStyle/>
          <a:p>
            <a:endParaRPr lang="en-US"/>
          </a:p>
        </p:txBody>
      </p:sp>
      <p:sp>
        <p:nvSpPr>
          <p:cNvPr id="7" name="TextBox 7"/>
          <p:cNvSpPr txBox="1"/>
          <p:nvPr/>
        </p:nvSpPr>
        <p:spPr>
          <a:xfrm>
            <a:off x="1028700" y="1057275"/>
            <a:ext cx="5953371" cy="1491621"/>
          </a:xfrm>
          <a:prstGeom prst="rect">
            <a:avLst/>
          </a:prstGeom>
        </p:spPr>
        <p:txBody>
          <a:bodyPr lIns="0" tIns="0" rIns="0" bIns="0" rtlCol="0" anchor="t">
            <a:spAutoFit/>
          </a:bodyPr>
          <a:lstStyle/>
          <a:p>
            <a:pPr>
              <a:lnSpc>
                <a:spcPts val="2970"/>
              </a:lnSpc>
            </a:pPr>
            <a:r>
              <a:rPr lang="en-US" sz="2700">
                <a:solidFill>
                  <a:srgbClr val="737373"/>
                </a:solidFill>
                <a:latin typeface="DM Sans"/>
              </a:rPr>
              <a:t>Now we use the sigmoid function where the input will be Z and we find the probability between 0 and 1, predicted 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barn(inVertical)">
                                      <p:cBhvr>
                                        <p:cTn id="25" dur="500"/>
                                        <p:tgtEl>
                                          <p:spTgt spid="4"/>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barn(inVertical)">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3963481" y="-952500"/>
            <a:ext cx="2177901" cy="3111287"/>
          </a:xfrm>
          <a:custGeom>
            <a:avLst/>
            <a:gdLst/>
            <a:ahLst/>
            <a:cxnLst/>
            <a:rect l="l" t="t" r="r" b="b"/>
            <a:pathLst>
              <a:path w="2177901" h="3111287">
                <a:moveTo>
                  <a:pt x="0" y="0"/>
                </a:moveTo>
                <a:lnTo>
                  <a:pt x="2177900" y="0"/>
                </a:lnTo>
                <a:lnTo>
                  <a:pt x="2177900" y="3111287"/>
                </a:lnTo>
                <a:lnTo>
                  <a:pt x="0" y="31112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2146619" y="8128213"/>
            <a:ext cx="2177901" cy="3111287"/>
          </a:xfrm>
          <a:custGeom>
            <a:avLst/>
            <a:gdLst/>
            <a:ahLst/>
            <a:cxnLst/>
            <a:rect l="l" t="t" r="r" b="b"/>
            <a:pathLst>
              <a:path w="2177901" h="3111287">
                <a:moveTo>
                  <a:pt x="0" y="0"/>
                </a:moveTo>
                <a:lnTo>
                  <a:pt x="2177900" y="0"/>
                </a:lnTo>
                <a:lnTo>
                  <a:pt x="2177900" y="3111287"/>
                </a:lnTo>
                <a:lnTo>
                  <a:pt x="0" y="31112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3963481" y="8128213"/>
            <a:ext cx="2177901" cy="3111287"/>
          </a:xfrm>
          <a:custGeom>
            <a:avLst/>
            <a:gdLst/>
            <a:ahLst/>
            <a:cxnLst/>
            <a:rect l="l" t="t" r="r" b="b"/>
            <a:pathLst>
              <a:path w="2177901" h="3111287">
                <a:moveTo>
                  <a:pt x="0" y="0"/>
                </a:moveTo>
                <a:lnTo>
                  <a:pt x="2177900" y="0"/>
                </a:lnTo>
                <a:lnTo>
                  <a:pt x="2177900" y="3111287"/>
                </a:lnTo>
                <a:lnTo>
                  <a:pt x="0" y="31112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10800000">
            <a:off x="12146619" y="-952500"/>
            <a:ext cx="2177901" cy="3111287"/>
          </a:xfrm>
          <a:custGeom>
            <a:avLst/>
            <a:gdLst/>
            <a:ahLst/>
            <a:cxnLst/>
            <a:rect l="l" t="t" r="r" b="b"/>
            <a:pathLst>
              <a:path w="2177901" h="3111287">
                <a:moveTo>
                  <a:pt x="0" y="0"/>
                </a:moveTo>
                <a:lnTo>
                  <a:pt x="2177900" y="0"/>
                </a:lnTo>
                <a:lnTo>
                  <a:pt x="2177900" y="3111287"/>
                </a:lnTo>
                <a:lnTo>
                  <a:pt x="0" y="31112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6236511" y="-1122724"/>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7045442" y="9258300"/>
            <a:ext cx="9489757" cy="10287000"/>
          </a:xfrm>
          <a:custGeom>
            <a:avLst/>
            <a:gdLst/>
            <a:ahLst/>
            <a:cxnLst/>
            <a:rect l="l" t="t" r="r" b="b"/>
            <a:pathLst>
              <a:path w="9489757" h="10287000">
                <a:moveTo>
                  <a:pt x="0" y="0"/>
                </a:moveTo>
                <a:lnTo>
                  <a:pt x="9489757" y="0"/>
                </a:lnTo>
                <a:lnTo>
                  <a:pt x="9489757" y="10287000"/>
                </a:lnTo>
                <a:lnTo>
                  <a:pt x="0" y="102870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Freeform 8"/>
          <p:cNvSpPr/>
          <p:nvPr/>
        </p:nvSpPr>
        <p:spPr>
          <a:xfrm>
            <a:off x="6522213" y="2158787"/>
            <a:ext cx="5243573" cy="1974852"/>
          </a:xfrm>
          <a:custGeom>
            <a:avLst/>
            <a:gdLst/>
            <a:ahLst/>
            <a:cxnLst/>
            <a:rect l="l" t="t" r="r" b="b"/>
            <a:pathLst>
              <a:path w="5243573" h="1974852">
                <a:moveTo>
                  <a:pt x="0" y="0"/>
                </a:moveTo>
                <a:lnTo>
                  <a:pt x="5243574" y="0"/>
                </a:lnTo>
                <a:lnTo>
                  <a:pt x="5243574" y="1974852"/>
                </a:lnTo>
                <a:lnTo>
                  <a:pt x="0" y="1974852"/>
                </a:lnTo>
                <a:lnTo>
                  <a:pt x="0" y="0"/>
                </a:lnTo>
                <a:close/>
              </a:path>
            </a:pathLst>
          </a:custGeom>
          <a:blipFill>
            <a:blip r:embed="rId10"/>
            <a:stretch>
              <a:fillRect/>
            </a:stretch>
          </a:blipFill>
        </p:spPr>
        <p:txBody>
          <a:bodyPr/>
          <a:lstStyle/>
          <a:p>
            <a:endParaRPr lang="en-US"/>
          </a:p>
        </p:txBody>
      </p:sp>
      <p:sp>
        <p:nvSpPr>
          <p:cNvPr id="9" name="Freeform 9"/>
          <p:cNvSpPr/>
          <p:nvPr/>
        </p:nvSpPr>
        <p:spPr>
          <a:xfrm>
            <a:off x="13036746" y="5318955"/>
            <a:ext cx="4672106" cy="1590504"/>
          </a:xfrm>
          <a:custGeom>
            <a:avLst/>
            <a:gdLst/>
            <a:ahLst/>
            <a:cxnLst/>
            <a:rect l="l" t="t" r="r" b="b"/>
            <a:pathLst>
              <a:path w="4672106" h="1590504">
                <a:moveTo>
                  <a:pt x="0" y="0"/>
                </a:moveTo>
                <a:lnTo>
                  <a:pt x="4672106" y="0"/>
                </a:lnTo>
                <a:lnTo>
                  <a:pt x="4672106" y="1590504"/>
                </a:lnTo>
                <a:lnTo>
                  <a:pt x="0" y="1590504"/>
                </a:lnTo>
                <a:lnTo>
                  <a:pt x="0" y="0"/>
                </a:lnTo>
                <a:close/>
              </a:path>
            </a:pathLst>
          </a:custGeom>
          <a:blipFill>
            <a:blip r:embed="rId11"/>
            <a:stretch>
              <a:fillRect/>
            </a:stretch>
          </a:blipFill>
        </p:spPr>
        <p:txBody>
          <a:bodyPr/>
          <a:lstStyle/>
          <a:p>
            <a:endParaRPr lang="en-US"/>
          </a:p>
        </p:txBody>
      </p:sp>
      <p:sp>
        <p:nvSpPr>
          <p:cNvPr id="10" name="TextBox 10"/>
          <p:cNvSpPr txBox="1"/>
          <p:nvPr/>
        </p:nvSpPr>
        <p:spPr>
          <a:xfrm>
            <a:off x="2823518" y="4600364"/>
            <a:ext cx="10639734" cy="1380033"/>
          </a:xfrm>
          <a:prstGeom prst="rect">
            <a:avLst/>
          </a:prstGeom>
        </p:spPr>
        <p:txBody>
          <a:bodyPr lIns="0" tIns="0" rIns="0" bIns="0" rtlCol="0" anchor="t">
            <a:spAutoFit/>
          </a:bodyPr>
          <a:lstStyle/>
          <a:p>
            <a:pPr algn="ctr">
              <a:lnSpc>
                <a:spcPts val="3665"/>
              </a:lnSpc>
            </a:pPr>
            <a:r>
              <a:rPr lang="en-US" sz="2617">
                <a:solidFill>
                  <a:srgbClr val="000000"/>
                </a:solidFill>
                <a:latin typeface="Canva Sans"/>
              </a:rPr>
              <a:t>are defined as the probability of the positive outcome divided by the probability of the negative outcome</a:t>
            </a:r>
          </a:p>
          <a:p>
            <a:pPr algn="ctr">
              <a:lnSpc>
                <a:spcPts val="3805"/>
              </a:lnSpc>
            </a:pPr>
            <a:endParaRPr lang="en-US" sz="2617">
              <a:solidFill>
                <a:srgbClr val="000000"/>
              </a:solidFill>
              <a:latin typeface="Canva Sans"/>
            </a:endParaRPr>
          </a:p>
        </p:txBody>
      </p:sp>
      <p:sp>
        <p:nvSpPr>
          <p:cNvPr id="11" name="Freeform 11"/>
          <p:cNvSpPr/>
          <p:nvPr/>
        </p:nvSpPr>
        <p:spPr>
          <a:xfrm>
            <a:off x="4855518" y="7635269"/>
            <a:ext cx="8380051" cy="985888"/>
          </a:xfrm>
          <a:custGeom>
            <a:avLst/>
            <a:gdLst/>
            <a:ahLst/>
            <a:cxnLst/>
            <a:rect l="l" t="t" r="r" b="b"/>
            <a:pathLst>
              <a:path w="8380051" h="985888">
                <a:moveTo>
                  <a:pt x="0" y="0"/>
                </a:moveTo>
                <a:lnTo>
                  <a:pt x="8380051" y="0"/>
                </a:lnTo>
                <a:lnTo>
                  <a:pt x="8380051" y="985889"/>
                </a:lnTo>
                <a:lnTo>
                  <a:pt x="0" y="985889"/>
                </a:lnTo>
                <a:lnTo>
                  <a:pt x="0" y="0"/>
                </a:lnTo>
                <a:close/>
              </a:path>
            </a:pathLst>
          </a:custGeom>
          <a:blipFill>
            <a:blip r:embed="rId12"/>
            <a:stretch>
              <a:fillRect/>
            </a:stretch>
          </a:blipFill>
        </p:spPr>
        <p:txBody>
          <a:bodyPr/>
          <a:lstStyle/>
          <a:p>
            <a:endParaRPr lang="en-US"/>
          </a:p>
        </p:txBody>
      </p:sp>
      <p:sp>
        <p:nvSpPr>
          <p:cNvPr id="12" name="TextBox 12"/>
          <p:cNvSpPr txBox="1"/>
          <p:nvPr/>
        </p:nvSpPr>
        <p:spPr>
          <a:xfrm>
            <a:off x="1028700" y="4019339"/>
            <a:ext cx="1794818" cy="1019176"/>
          </a:xfrm>
          <a:prstGeom prst="rect">
            <a:avLst/>
          </a:prstGeom>
        </p:spPr>
        <p:txBody>
          <a:bodyPr lIns="0" tIns="0" rIns="0" bIns="0" rtlCol="0" anchor="t">
            <a:spAutoFit/>
          </a:bodyPr>
          <a:lstStyle/>
          <a:p>
            <a:pPr algn="ctr">
              <a:lnSpc>
                <a:spcPts val="8399"/>
              </a:lnSpc>
            </a:pPr>
            <a:r>
              <a:rPr lang="en-US" sz="5999">
                <a:solidFill>
                  <a:srgbClr val="000000"/>
                </a:solidFill>
                <a:latin typeface="Clear Sans Bold"/>
              </a:rPr>
              <a:t>Odds</a:t>
            </a:r>
          </a:p>
        </p:txBody>
      </p:sp>
      <p:sp>
        <p:nvSpPr>
          <p:cNvPr id="13" name="TextBox 13"/>
          <p:cNvSpPr txBox="1"/>
          <p:nvPr/>
        </p:nvSpPr>
        <p:spPr>
          <a:xfrm>
            <a:off x="1049683" y="1056049"/>
            <a:ext cx="11987064"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where the probability of being a class can be measured as</a:t>
            </a:r>
          </a:p>
        </p:txBody>
      </p:sp>
      <p:sp>
        <p:nvSpPr>
          <p:cNvPr id="14" name="TextBox 14"/>
          <p:cNvSpPr txBox="1"/>
          <p:nvPr/>
        </p:nvSpPr>
        <p:spPr>
          <a:xfrm>
            <a:off x="1049683" y="6418287"/>
            <a:ext cx="4672106" cy="887095"/>
          </a:xfrm>
          <a:prstGeom prst="rect">
            <a:avLst/>
          </a:prstGeom>
        </p:spPr>
        <p:txBody>
          <a:bodyPr lIns="0" tIns="0" rIns="0" bIns="0" rtlCol="0" anchor="t">
            <a:spAutoFit/>
          </a:bodyPr>
          <a:lstStyle/>
          <a:p>
            <a:pPr>
              <a:lnSpc>
                <a:spcPts val="7279"/>
              </a:lnSpc>
            </a:pPr>
            <a:r>
              <a:rPr lang="en-US" sz="5199">
                <a:solidFill>
                  <a:srgbClr val="000000"/>
                </a:solidFill>
                <a:latin typeface="Canva Sans Bold"/>
              </a:rPr>
              <a:t>Log-Odds</a:t>
            </a:r>
          </a:p>
        </p:txBody>
      </p:sp>
      <p:sp>
        <p:nvSpPr>
          <p:cNvPr id="15" name="TextBox 15"/>
          <p:cNvSpPr txBox="1"/>
          <p:nvPr/>
        </p:nvSpPr>
        <p:spPr>
          <a:xfrm>
            <a:off x="4215719" y="6852309"/>
            <a:ext cx="10874037" cy="464820"/>
          </a:xfrm>
          <a:prstGeom prst="rect">
            <a:avLst/>
          </a:prstGeom>
        </p:spPr>
        <p:txBody>
          <a:bodyPr lIns="0" tIns="0" rIns="0" bIns="0" rtlCol="0" anchor="t">
            <a:spAutoFit/>
          </a:bodyPr>
          <a:lstStyle/>
          <a:p>
            <a:pPr>
              <a:lnSpc>
                <a:spcPts val="3780"/>
              </a:lnSpc>
            </a:pPr>
            <a:r>
              <a:rPr lang="en-US" sz="2700">
                <a:solidFill>
                  <a:srgbClr val="000000"/>
                </a:solidFill>
                <a:latin typeface="Canva Sans"/>
              </a:rPr>
              <a:t>known as the logit function, it’s the natural logarithm of the odds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anim calcmode="lin" valueType="num">
                                      <p:cBhvr>
                                        <p:cTn id="30" dur="1000" fill="hold"/>
                                        <p:tgtEl>
                                          <p:spTgt spid="12"/>
                                        </p:tgtEl>
                                        <p:attrNameLst>
                                          <p:attrName>ppt_x</p:attrName>
                                        </p:attrNameLst>
                                      </p:cBhvr>
                                      <p:tavLst>
                                        <p:tav tm="0">
                                          <p:val>
                                            <p:strVal val="#ppt_x"/>
                                          </p:val>
                                        </p:tav>
                                        <p:tav tm="100000">
                                          <p:val>
                                            <p:strVal val="#ppt_x"/>
                                          </p:val>
                                        </p:tav>
                                      </p:tavLst>
                                    </p:anim>
                                    <p:anim calcmode="lin" valueType="num">
                                      <p:cBhvr>
                                        <p:cTn id="3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1000"/>
                                        <p:tgtEl>
                                          <p:spTgt spid="11"/>
                                        </p:tgtEl>
                                      </p:cBhvr>
                                    </p:animEffect>
                                    <p:anim calcmode="lin" valueType="num">
                                      <p:cBhvr>
                                        <p:cTn id="37" dur="1000" fill="hold"/>
                                        <p:tgtEl>
                                          <p:spTgt spid="11"/>
                                        </p:tgtEl>
                                        <p:attrNameLst>
                                          <p:attrName>ppt_x</p:attrName>
                                        </p:attrNameLst>
                                      </p:cBhvr>
                                      <p:tavLst>
                                        <p:tav tm="0">
                                          <p:val>
                                            <p:strVal val="#ppt_x"/>
                                          </p:val>
                                        </p:tav>
                                        <p:tav tm="100000">
                                          <p:val>
                                            <p:strVal val="#ppt_x"/>
                                          </p:val>
                                        </p:tav>
                                      </p:tavLst>
                                    </p:anim>
                                    <p:anim calcmode="lin" valueType="num">
                                      <p:cBhvr>
                                        <p:cTn id="38" dur="1000" fill="hold"/>
                                        <p:tgtEl>
                                          <p:spTgt spid="11"/>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1000"/>
                                        <p:tgtEl>
                                          <p:spTgt spid="14"/>
                                        </p:tgtEl>
                                      </p:cBhvr>
                                    </p:animEffect>
                                    <p:anim calcmode="lin" valueType="num">
                                      <p:cBhvr>
                                        <p:cTn id="42" dur="1000" fill="hold"/>
                                        <p:tgtEl>
                                          <p:spTgt spid="14"/>
                                        </p:tgtEl>
                                        <p:attrNameLst>
                                          <p:attrName>ppt_x</p:attrName>
                                        </p:attrNameLst>
                                      </p:cBhvr>
                                      <p:tavLst>
                                        <p:tav tm="0">
                                          <p:val>
                                            <p:strVal val="#ppt_x"/>
                                          </p:val>
                                        </p:tav>
                                        <p:tav tm="100000">
                                          <p:val>
                                            <p:strVal val="#ppt_x"/>
                                          </p:val>
                                        </p:tav>
                                      </p:tavLst>
                                    </p:anim>
                                    <p:anim calcmode="lin" valueType="num">
                                      <p:cBhvr>
                                        <p:cTn id="43" dur="1000" fill="hold"/>
                                        <p:tgtEl>
                                          <p:spTgt spid="14"/>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1000"/>
                                        <p:tgtEl>
                                          <p:spTgt spid="15"/>
                                        </p:tgtEl>
                                      </p:cBhvr>
                                    </p:animEffect>
                                    <p:anim calcmode="lin" valueType="num">
                                      <p:cBhvr>
                                        <p:cTn id="47" dur="1000" fill="hold"/>
                                        <p:tgtEl>
                                          <p:spTgt spid="15"/>
                                        </p:tgtEl>
                                        <p:attrNameLst>
                                          <p:attrName>ppt_x</p:attrName>
                                        </p:attrNameLst>
                                      </p:cBhvr>
                                      <p:tavLst>
                                        <p:tav tm="0">
                                          <p:val>
                                            <p:strVal val="#ppt_x"/>
                                          </p:val>
                                        </p:tav>
                                        <p:tav tm="100000">
                                          <p:val>
                                            <p:strVal val="#ppt_x"/>
                                          </p:val>
                                        </p:tav>
                                      </p:tavLst>
                                    </p:anim>
                                    <p:anim calcmode="lin" valueType="num">
                                      <p:cBhvr>
                                        <p:cTn id="4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animBg="1"/>
      <p:bldP spid="12" grpId="0"/>
      <p:bldP spid="13" grpId="0"/>
      <p:bldP spid="14"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57275" y="2305050"/>
          <a:ext cx="16202025" cy="7667627"/>
        </p:xfrm>
        <a:graphic>
          <a:graphicData uri="http://schemas.openxmlformats.org/drawingml/2006/table">
            <a:tbl>
              <a:tblPr/>
              <a:tblGrid>
                <a:gridCol w="745605">
                  <a:extLst>
                    <a:ext uri="{9D8B030D-6E8A-4147-A177-3AD203B41FA5}">
                      <a16:colId xmlns:a16="http://schemas.microsoft.com/office/drawing/2014/main" val="20000"/>
                    </a:ext>
                  </a:extLst>
                </a:gridCol>
                <a:gridCol w="15456420">
                  <a:extLst>
                    <a:ext uri="{9D8B030D-6E8A-4147-A177-3AD203B41FA5}">
                      <a16:colId xmlns:a16="http://schemas.microsoft.com/office/drawing/2014/main" val="20001"/>
                    </a:ext>
                  </a:extLst>
                </a:gridCol>
              </a:tblGrid>
              <a:tr h="697057">
                <a:tc>
                  <a:txBody>
                    <a:bodyPr/>
                    <a:lstStyle/>
                    <a:p>
                      <a:pPr algn="ctr">
                        <a:lnSpc>
                          <a:spcPts val="3359"/>
                        </a:lnSpc>
                        <a:defRPr/>
                      </a:pPr>
                      <a:r>
                        <a:rPr lang="en-US" sz="2399" dirty="0">
                          <a:solidFill>
                            <a:srgbClr val="000000"/>
                          </a:solidFill>
                          <a:latin typeface="Public Sans Bold"/>
                        </a:rPr>
                        <a:t>1</a:t>
                      </a:r>
                      <a:endParaRPr lang="en-US" sz="1100" dirty="0"/>
                    </a:p>
                  </a:txBody>
                  <a:tcPr marL="19050" marR="19050" marT="19050" marB="190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DE3D8"/>
                    </a:solidFill>
                  </a:tcPr>
                </a:tc>
                <a:tc>
                  <a:txBody>
                    <a:bodyPr/>
                    <a:lstStyle/>
                    <a:p>
                      <a:pPr algn="l">
                        <a:lnSpc>
                          <a:spcPts val="3359"/>
                        </a:lnSpc>
                        <a:defRPr/>
                      </a:pPr>
                      <a:endParaRPr lang="en-US" sz="1100" dirty="0"/>
                    </a:p>
                  </a:txBody>
                  <a:tcPr marL="19050" marR="19050" marT="19050" marB="190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DEBE6"/>
                    </a:solidFill>
                  </a:tcPr>
                </a:tc>
                <a:extLst>
                  <a:ext uri="{0D108BD9-81ED-4DB2-BD59-A6C34878D82A}">
                    <a16:rowId xmlns:a16="http://schemas.microsoft.com/office/drawing/2014/main" val="10000"/>
                  </a:ext>
                </a:extLst>
              </a:tr>
              <a:tr h="697057">
                <a:tc>
                  <a:txBody>
                    <a:bodyPr/>
                    <a:lstStyle/>
                    <a:p>
                      <a:pPr algn="ctr">
                        <a:lnSpc>
                          <a:spcPts val="3359"/>
                        </a:lnSpc>
                        <a:defRPr/>
                      </a:pPr>
                      <a:r>
                        <a:rPr lang="en-US" sz="2399">
                          <a:solidFill>
                            <a:srgbClr val="000000"/>
                          </a:solidFill>
                          <a:latin typeface="Public Sans Bold"/>
                        </a:rPr>
                        <a:t>2</a:t>
                      </a:r>
                      <a:endParaRPr lang="en-US" sz="1100"/>
                    </a:p>
                  </a:txBody>
                  <a:tcPr marL="19050" marR="19050" marT="19050" marB="190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7B4A7"/>
                    </a:solidFill>
                  </a:tcPr>
                </a:tc>
                <a:tc>
                  <a:txBody>
                    <a:bodyPr/>
                    <a:lstStyle/>
                    <a:p>
                      <a:pPr algn="l">
                        <a:lnSpc>
                          <a:spcPts val="3359"/>
                        </a:lnSpc>
                        <a:defRPr/>
                      </a:pPr>
                      <a:endParaRPr lang="en-US" sz="1100"/>
                    </a:p>
                  </a:txBody>
                  <a:tcPr marL="19050" marR="19050" marT="19050" marB="190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DEBE6"/>
                    </a:solidFill>
                  </a:tcPr>
                </a:tc>
                <a:extLst>
                  <a:ext uri="{0D108BD9-81ED-4DB2-BD59-A6C34878D82A}">
                    <a16:rowId xmlns:a16="http://schemas.microsoft.com/office/drawing/2014/main" val="10001"/>
                  </a:ext>
                </a:extLst>
              </a:tr>
              <a:tr h="697057">
                <a:tc>
                  <a:txBody>
                    <a:bodyPr/>
                    <a:lstStyle/>
                    <a:p>
                      <a:pPr algn="ctr">
                        <a:lnSpc>
                          <a:spcPts val="3359"/>
                        </a:lnSpc>
                        <a:defRPr/>
                      </a:pPr>
                      <a:r>
                        <a:rPr lang="en-US" sz="2399">
                          <a:solidFill>
                            <a:srgbClr val="000000"/>
                          </a:solidFill>
                          <a:latin typeface="Public Sans Bold"/>
                        </a:rPr>
                        <a:t>3</a:t>
                      </a:r>
                      <a:endParaRPr lang="en-US" sz="1100"/>
                    </a:p>
                  </a:txBody>
                  <a:tcPr marL="19050" marR="19050" marT="19050" marB="190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6A093"/>
                    </a:solidFill>
                  </a:tcPr>
                </a:tc>
                <a:tc>
                  <a:txBody>
                    <a:bodyPr/>
                    <a:lstStyle/>
                    <a:p>
                      <a:pPr algn="l">
                        <a:lnSpc>
                          <a:spcPts val="3359"/>
                        </a:lnSpc>
                        <a:defRPr/>
                      </a:pPr>
                      <a:endParaRPr lang="en-US" sz="1100"/>
                    </a:p>
                  </a:txBody>
                  <a:tcPr marL="19050" marR="19050" marT="19050" marB="190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DEBE6"/>
                    </a:solidFill>
                  </a:tcPr>
                </a:tc>
                <a:extLst>
                  <a:ext uri="{0D108BD9-81ED-4DB2-BD59-A6C34878D82A}">
                    <a16:rowId xmlns:a16="http://schemas.microsoft.com/office/drawing/2014/main" val="10002"/>
                  </a:ext>
                </a:extLst>
              </a:tr>
              <a:tr h="697057">
                <a:tc>
                  <a:txBody>
                    <a:bodyPr/>
                    <a:lstStyle/>
                    <a:p>
                      <a:pPr algn="ctr">
                        <a:lnSpc>
                          <a:spcPts val="3359"/>
                        </a:lnSpc>
                        <a:defRPr/>
                      </a:pPr>
                      <a:r>
                        <a:rPr lang="en-US" sz="2399">
                          <a:solidFill>
                            <a:srgbClr val="000000"/>
                          </a:solidFill>
                          <a:latin typeface="Public Sans Bold"/>
                        </a:rPr>
                        <a:t>4</a:t>
                      </a:r>
                      <a:endParaRPr lang="en-US" sz="1100"/>
                    </a:p>
                  </a:txBody>
                  <a:tcPr marL="19050" marR="19050" marT="19050" marB="190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C0AEC3"/>
                    </a:solidFill>
                  </a:tcPr>
                </a:tc>
                <a:tc>
                  <a:txBody>
                    <a:bodyPr/>
                    <a:lstStyle/>
                    <a:p>
                      <a:pPr algn="l">
                        <a:lnSpc>
                          <a:spcPts val="3359"/>
                        </a:lnSpc>
                        <a:defRPr/>
                      </a:pPr>
                      <a:endParaRPr lang="en-US" sz="1100"/>
                    </a:p>
                  </a:txBody>
                  <a:tcPr marL="19050" marR="19050" marT="19050" marB="190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DEBE6"/>
                    </a:solidFill>
                  </a:tcPr>
                </a:tc>
                <a:extLst>
                  <a:ext uri="{0D108BD9-81ED-4DB2-BD59-A6C34878D82A}">
                    <a16:rowId xmlns:a16="http://schemas.microsoft.com/office/drawing/2014/main" val="10003"/>
                  </a:ext>
                </a:extLst>
              </a:tr>
              <a:tr h="697057">
                <a:tc>
                  <a:txBody>
                    <a:bodyPr/>
                    <a:lstStyle/>
                    <a:p>
                      <a:pPr algn="ctr">
                        <a:lnSpc>
                          <a:spcPts val="3359"/>
                        </a:lnSpc>
                        <a:defRPr/>
                      </a:pPr>
                      <a:r>
                        <a:rPr lang="en-US" sz="2399">
                          <a:solidFill>
                            <a:srgbClr val="000000"/>
                          </a:solidFill>
                          <a:latin typeface="Public Sans Bold"/>
                        </a:rPr>
                        <a:t>5</a:t>
                      </a:r>
                      <a:endParaRPr lang="en-US" sz="1100"/>
                    </a:p>
                  </a:txBody>
                  <a:tcPr marL="19050" marR="19050" marT="19050" marB="190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1A4B8"/>
                    </a:solidFill>
                  </a:tcPr>
                </a:tc>
                <a:tc>
                  <a:txBody>
                    <a:bodyPr/>
                    <a:lstStyle/>
                    <a:p>
                      <a:pPr algn="l">
                        <a:lnSpc>
                          <a:spcPts val="3359"/>
                        </a:lnSpc>
                        <a:defRPr/>
                      </a:pPr>
                      <a:endParaRPr lang="en-US" sz="1100"/>
                    </a:p>
                  </a:txBody>
                  <a:tcPr marL="19050" marR="19050" marT="19050" marB="190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DEBE6"/>
                    </a:solidFill>
                  </a:tcPr>
                </a:tc>
                <a:extLst>
                  <a:ext uri="{0D108BD9-81ED-4DB2-BD59-A6C34878D82A}">
                    <a16:rowId xmlns:a16="http://schemas.microsoft.com/office/drawing/2014/main" val="10004"/>
                  </a:ext>
                </a:extLst>
              </a:tr>
              <a:tr h="697057">
                <a:tc>
                  <a:txBody>
                    <a:bodyPr/>
                    <a:lstStyle/>
                    <a:p>
                      <a:pPr algn="ctr">
                        <a:lnSpc>
                          <a:spcPts val="3359"/>
                        </a:lnSpc>
                        <a:defRPr/>
                      </a:pPr>
                      <a:r>
                        <a:rPr lang="en-US" sz="2399">
                          <a:solidFill>
                            <a:srgbClr val="000000"/>
                          </a:solidFill>
                          <a:latin typeface="Public Sans Bold"/>
                        </a:rPr>
                        <a:t>6</a:t>
                      </a:r>
                      <a:endParaRPr lang="en-US" sz="1100"/>
                    </a:p>
                  </a:txBody>
                  <a:tcPr marL="19050" marR="19050" marT="19050" marB="190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94DDDE"/>
                    </a:solidFill>
                  </a:tcPr>
                </a:tc>
                <a:tc>
                  <a:txBody>
                    <a:bodyPr/>
                    <a:lstStyle/>
                    <a:p>
                      <a:pPr algn="l">
                        <a:lnSpc>
                          <a:spcPts val="3359"/>
                        </a:lnSpc>
                        <a:defRPr/>
                      </a:pPr>
                      <a:endParaRPr lang="en-US" sz="1100"/>
                    </a:p>
                  </a:txBody>
                  <a:tcPr marL="19050" marR="19050" marT="19050" marB="190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DEBE6"/>
                    </a:solidFill>
                  </a:tcPr>
                </a:tc>
                <a:extLst>
                  <a:ext uri="{0D108BD9-81ED-4DB2-BD59-A6C34878D82A}">
                    <a16:rowId xmlns:a16="http://schemas.microsoft.com/office/drawing/2014/main" val="10005"/>
                  </a:ext>
                </a:extLst>
              </a:tr>
              <a:tr h="697057">
                <a:tc>
                  <a:txBody>
                    <a:bodyPr/>
                    <a:lstStyle/>
                    <a:p>
                      <a:pPr algn="ctr">
                        <a:lnSpc>
                          <a:spcPts val="3359"/>
                        </a:lnSpc>
                        <a:defRPr/>
                      </a:pPr>
                      <a:r>
                        <a:rPr lang="en-US" sz="2399">
                          <a:solidFill>
                            <a:srgbClr val="000000"/>
                          </a:solidFill>
                          <a:latin typeface="Public Sans Bold"/>
                        </a:rPr>
                        <a:t>7</a:t>
                      </a:r>
                      <a:endParaRPr lang="en-US" sz="1100"/>
                    </a:p>
                  </a:txBody>
                  <a:tcPr marL="19050" marR="19050" marT="19050" marB="190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80B9CB"/>
                    </a:solidFill>
                  </a:tcPr>
                </a:tc>
                <a:tc>
                  <a:txBody>
                    <a:bodyPr/>
                    <a:lstStyle/>
                    <a:p>
                      <a:pPr algn="l">
                        <a:lnSpc>
                          <a:spcPts val="3359"/>
                        </a:lnSpc>
                        <a:defRPr/>
                      </a:pPr>
                      <a:endParaRPr lang="en-US" sz="1100"/>
                    </a:p>
                  </a:txBody>
                  <a:tcPr marL="19050" marR="19050" marT="19050" marB="190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DEBE6"/>
                    </a:solidFill>
                  </a:tcPr>
                </a:tc>
                <a:extLst>
                  <a:ext uri="{0D108BD9-81ED-4DB2-BD59-A6C34878D82A}">
                    <a16:rowId xmlns:a16="http://schemas.microsoft.com/office/drawing/2014/main" val="10006"/>
                  </a:ext>
                </a:extLst>
              </a:tr>
              <a:tr h="697057">
                <a:tc>
                  <a:txBody>
                    <a:bodyPr/>
                    <a:lstStyle/>
                    <a:p>
                      <a:pPr algn="ctr">
                        <a:lnSpc>
                          <a:spcPts val="3359"/>
                        </a:lnSpc>
                        <a:defRPr/>
                      </a:pPr>
                      <a:r>
                        <a:rPr lang="en-US" sz="2399">
                          <a:solidFill>
                            <a:srgbClr val="000000"/>
                          </a:solidFill>
                          <a:latin typeface="Public Sans Bold"/>
                        </a:rPr>
                        <a:t>8</a:t>
                      </a:r>
                      <a:endParaRPr lang="en-US" sz="1100"/>
                    </a:p>
                  </a:txBody>
                  <a:tcPr marL="19050" marR="19050" marT="19050" marB="190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6791D1"/>
                    </a:solidFill>
                  </a:tcPr>
                </a:tc>
                <a:tc>
                  <a:txBody>
                    <a:bodyPr/>
                    <a:lstStyle/>
                    <a:p>
                      <a:pPr algn="l">
                        <a:lnSpc>
                          <a:spcPts val="3359"/>
                        </a:lnSpc>
                        <a:defRPr/>
                      </a:pPr>
                      <a:endParaRPr lang="en-US" sz="1100"/>
                    </a:p>
                  </a:txBody>
                  <a:tcPr marL="19050" marR="19050" marT="19050" marB="190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DEBE6"/>
                    </a:solidFill>
                  </a:tcPr>
                </a:tc>
                <a:extLst>
                  <a:ext uri="{0D108BD9-81ED-4DB2-BD59-A6C34878D82A}">
                    <a16:rowId xmlns:a16="http://schemas.microsoft.com/office/drawing/2014/main" val="10007"/>
                  </a:ext>
                </a:extLst>
              </a:tr>
              <a:tr h="697057">
                <a:tc>
                  <a:txBody>
                    <a:bodyPr/>
                    <a:lstStyle/>
                    <a:p>
                      <a:pPr algn="ctr">
                        <a:lnSpc>
                          <a:spcPts val="3359"/>
                        </a:lnSpc>
                        <a:defRPr/>
                      </a:pPr>
                      <a:r>
                        <a:rPr lang="en-US" sz="2399" dirty="0">
                          <a:solidFill>
                            <a:srgbClr val="000000"/>
                          </a:solidFill>
                          <a:latin typeface="Public Sans Bold"/>
                        </a:rPr>
                        <a:t>9</a:t>
                      </a:r>
                      <a:endParaRPr lang="en-US" sz="1100" dirty="0"/>
                    </a:p>
                  </a:txBody>
                  <a:tcPr marL="19050" marR="19050" marT="19050" marB="190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7784A6"/>
                    </a:solidFill>
                  </a:tcPr>
                </a:tc>
                <a:tc>
                  <a:txBody>
                    <a:bodyPr/>
                    <a:lstStyle/>
                    <a:p>
                      <a:pPr algn="l">
                        <a:lnSpc>
                          <a:spcPts val="3359"/>
                        </a:lnSpc>
                        <a:defRPr/>
                      </a:pPr>
                      <a:endParaRPr lang="en-US" sz="1100"/>
                    </a:p>
                  </a:txBody>
                  <a:tcPr marL="19050" marR="19050" marT="19050" marB="190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DEBE6"/>
                    </a:solidFill>
                  </a:tcPr>
                </a:tc>
                <a:extLst>
                  <a:ext uri="{0D108BD9-81ED-4DB2-BD59-A6C34878D82A}">
                    <a16:rowId xmlns:a16="http://schemas.microsoft.com/office/drawing/2014/main" val="10008"/>
                  </a:ext>
                </a:extLst>
              </a:tr>
              <a:tr h="697057">
                <a:tc>
                  <a:txBody>
                    <a:bodyPr/>
                    <a:lstStyle/>
                    <a:p>
                      <a:pPr algn="ctr">
                        <a:lnSpc>
                          <a:spcPts val="3359"/>
                        </a:lnSpc>
                        <a:defRPr/>
                      </a:pPr>
                      <a:r>
                        <a:rPr lang="en-US" sz="2399">
                          <a:solidFill>
                            <a:srgbClr val="000000"/>
                          </a:solidFill>
                          <a:latin typeface="Public Sans Bold"/>
                        </a:rPr>
                        <a:t>10</a:t>
                      </a:r>
                      <a:endParaRPr lang="en-US" sz="1100"/>
                    </a:p>
                  </a:txBody>
                  <a:tcPr marL="19050" marR="19050" marT="19050" marB="190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9477A6"/>
                    </a:solidFill>
                  </a:tcPr>
                </a:tc>
                <a:tc>
                  <a:txBody>
                    <a:bodyPr/>
                    <a:lstStyle/>
                    <a:p>
                      <a:pPr algn="l">
                        <a:lnSpc>
                          <a:spcPts val="3359"/>
                        </a:lnSpc>
                        <a:defRPr/>
                      </a:pPr>
                      <a:endParaRPr lang="en-US" sz="1100"/>
                    </a:p>
                  </a:txBody>
                  <a:tcPr marL="19050" marR="19050" marT="19050" marB="190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DEBE6"/>
                    </a:solidFill>
                  </a:tcPr>
                </a:tc>
                <a:extLst>
                  <a:ext uri="{0D108BD9-81ED-4DB2-BD59-A6C34878D82A}">
                    <a16:rowId xmlns:a16="http://schemas.microsoft.com/office/drawing/2014/main" val="10009"/>
                  </a:ext>
                </a:extLst>
              </a:tr>
              <a:tr h="697057">
                <a:tc>
                  <a:txBody>
                    <a:bodyPr/>
                    <a:lstStyle/>
                    <a:p>
                      <a:pPr algn="ctr">
                        <a:lnSpc>
                          <a:spcPts val="3359"/>
                        </a:lnSpc>
                        <a:defRPr/>
                      </a:pPr>
                      <a:r>
                        <a:rPr lang="en-US" sz="2399">
                          <a:solidFill>
                            <a:srgbClr val="000000"/>
                          </a:solidFill>
                          <a:latin typeface="Public Sans Bold"/>
                        </a:rPr>
                        <a:t>11</a:t>
                      </a:r>
                      <a:endParaRPr lang="en-US" sz="1100"/>
                    </a:p>
                  </a:txBody>
                  <a:tcPr marL="19050" marR="19050" marT="19050" marB="190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8047C2"/>
                    </a:solidFill>
                  </a:tcPr>
                </a:tc>
                <a:tc>
                  <a:txBody>
                    <a:bodyPr/>
                    <a:lstStyle/>
                    <a:p>
                      <a:pPr algn="l">
                        <a:lnSpc>
                          <a:spcPts val="3359"/>
                        </a:lnSpc>
                        <a:defRPr/>
                      </a:pPr>
                      <a:endParaRPr lang="en-US" sz="1100" dirty="0"/>
                    </a:p>
                  </a:txBody>
                  <a:tcPr marL="19050" marR="19050" marT="19050" marB="190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DEBE6"/>
                    </a:solidFill>
                  </a:tcPr>
                </a:tc>
                <a:extLst>
                  <a:ext uri="{0D108BD9-81ED-4DB2-BD59-A6C34878D82A}">
                    <a16:rowId xmlns:a16="http://schemas.microsoft.com/office/drawing/2014/main" val="10010"/>
                  </a:ext>
                </a:extLst>
              </a:tr>
            </a:tbl>
          </a:graphicData>
        </a:graphic>
      </p:graphicFrame>
      <p:sp>
        <p:nvSpPr>
          <p:cNvPr id="3" name="TextBox 3"/>
          <p:cNvSpPr txBox="1"/>
          <p:nvPr/>
        </p:nvSpPr>
        <p:spPr>
          <a:xfrm>
            <a:off x="1028700" y="1019175"/>
            <a:ext cx="16230600" cy="990209"/>
          </a:xfrm>
          <a:prstGeom prst="rect">
            <a:avLst/>
          </a:prstGeom>
        </p:spPr>
        <p:txBody>
          <a:bodyPr lIns="0" tIns="0" rIns="0" bIns="0" rtlCol="0" anchor="t">
            <a:spAutoFit/>
          </a:bodyPr>
          <a:lstStyle/>
          <a:p>
            <a:pPr>
              <a:lnSpc>
                <a:spcPts val="7762"/>
              </a:lnSpc>
            </a:pPr>
            <a:r>
              <a:rPr lang="en-US" sz="6468" spc="-200">
                <a:solidFill>
                  <a:srgbClr val="000000"/>
                </a:solidFill>
                <a:latin typeface="Public Sans Bold"/>
              </a:rPr>
              <a:t>Steps to create logistic regression model</a:t>
            </a:r>
          </a:p>
        </p:txBody>
      </p:sp>
      <p:sp>
        <p:nvSpPr>
          <p:cNvPr id="4" name="TextBox 4"/>
          <p:cNvSpPr txBox="1"/>
          <p:nvPr/>
        </p:nvSpPr>
        <p:spPr>
          <a:xfrm>
            <a:off x="2294192" y="2247900"/>
            <a:ext cx="4342259" cy="514350"/>
          </a:xfrm>
          <a:prstGeom prst="rect">
            <a:avLst/>
          </a:prstGeom>
        </p:spPr>
        <p:txBody>
          <a:bodyPr lIns="0" tIns="0" rIns="0" bIns="0" rtlCol="0" anchor="t">
            <a:spAutoFit/>
          </a:bodyPr>
          <a:lstStyle/>
          <a:p>
            <a:pPr algn="ctr">
              <a:lnSpc>
                <a:spcPts val="4200"/>
              </a:lnSpc>
            </a:pPr>
            <a:r>
              <a:rPr lang="en-US" sz="3000">
                <a:solidFill>
                  <a:srgbClr val="000000"/>
                </a:solidFill>
                <a:latin typeface="Clear Sans"/>
              </a:rPr>
              <a:t>Import required libraries.</a:t>
            </a:r>
          </a:p>
        </p:txBody>
      </p:sp>
      <p:sp>
        <p:nvSpPr>
          <p:cNvPr id="5" name="TextBox 5"/>
          <p:cNvSpPr txBox="1"/>
          <p:nvPr/>
        </p:nvSpPr>
        <p:spPr>
          <a:xfrm>
            <a:off x="2336285" y="3000375"/>
            <a:ext cx="4239022" cy="514350"/>
          </a:xfrm>
          <a:prstGeom prst="rect">
            <a:avLst/>
          </a:prstGeom>
        </p:spPr>
        <p:txBody>
          <a:bodyPr lIns="0" tIns="0" rIns="0" bIns="0" rtlCol="0" anchor="t">
            <a:spAutoFit/>
          </a:bodyPr>
          <a:lstStyle/>
          <a:p>
            <a:pPr>
              <a:lnSpc>
                <a:spcPts val="4200"/>
              </a:lnSpc>
            </a:pPr>
            <a:r>
              <a:rPr lang="en-US" sz="3000">
                <a:solidFill>
                  <a:srgbClr val="000000"/>
                </a:solidFill>
                <a:latin typeface="Clear Sans"/>
              </a:rPr>
              <a:t>Load dataset.</a:t>
            </a:r>
          </a:p>
        </p:txBody>
      </p:sp>
      <p:sp>
        <p:nvSpPr>
          <p:cNvPr id="6" name="TextBox 6"/>
          <p:cNvSpPr txBox="1"/>
          <p:nvPr/>
        </p:nvSpPr>
        <p:spPr>
          <a:xfrm>
            <a:off x="2345810" y="3752850"/>
            <a:ext cx="4239022" cy="514350"/>
          </a:xfrm>
          <a:prstGeom prst="rect">
            <a:avLst/>
          </a:prstGeom>
        </p:spPr>
        <p:txBody>
          <a:bodyPr lIns="0" tIns="0" rIns="0" bIns="0" rtlCol="0" anchor="t">
            <a:spAutoFit/>
          </a:bodyPr>
          <a:lstStyle/>
          <a:p>
            <a:pPr>
              <a:lnSpc>
                <a:spcPts val="4200"/>
              </a:lnSpc>
            </a:pPr>
            <a:r>
              <a:rPr lang="en-US" sz="3000">
                <a:solidFill>
                  <a:srgbClr val="000000"/>
                </a:solidFill>
                <a:latin typeface="Clear Sans"/>
              </a:rPr>
              <a:t>Prepare dataset.</a:t>
            </a:r>
          </a:p>
        </p:txBody>
      </p:sp>
      <p:sp>
        <p:nvSpPr>
          <p:cNvPr id="7" name="TextBox 7"/>
          <p:cNvSpPr txBox="1"/>
          <p:nvPr/>
        </p:nvSpPr>
        <p:spPr>
          <a:xfrm rot="60000">
            <a:off x="2336784" y="4505328"/>
            <a:ext cx="4239022" cy="514350"/>
          </a:xfrm>
          <a:prstGeom prst="rect">
            <a:avLst/>
          </a:prstGeom>
        </p:spPr>
        <p:txBody>
          <a:bodyPr lIns="0" tIns="0" rIns="0" bIns="0" rtlCol="0" anchor="t">
            <a:spAutoFit/>
          </a:bodyPr>
          <a:lstStyle/>
          <a:p>
            <a:pPr>
              <a:lnSpc>
                <a:spcPts val="4200"/>
              </a:lnSpc>
            </a:pPr>
            <a:r>
              <a:rPr lang="en-US" sz="3000">
                <a:solidFill>
                  <a:srgbClr val="000000"/>
                </a:solidFill>
                <a:latin typeface="Clear Sans"/>
              </a:rPr>
              <a:t>Deal with outliers.</a:t>
            </a:r>
          </a:p>
        </p:txBody>
      </p:sp>
      <p:sp>
        <p:nvSpPr>
          <p:cNvPr id="8" name="TextBox 8"/>
          <p:cNvSpPr txBox="1"/>
          <p:nvPr/>
        </p:nvSpPr>
        <p:spPr>
          <a:xfrm>
            <a:off x="2336285" y="5086350"/>
            <a:ext cx="5959154" cy="514350"/>
          </a:xfrm>
          <a:prstGeom prst="rect">
            <a:avLst/>
          </a:prstGeom>
        </p:spPr>
        <p:txBody>
          <a:bodyPr lIns="0" tIns="0" rIns="0" bIns="0" rtlCol="0" anchor="t">
            <a:spAutoFit/>
          </a:bodyPr>
          <a:lstStyle/>
          <a:p>
            <a:pPr>
              <a:lnSpc>
                <a:spcPts val="4200"/>
              </a:lnSpc>
            </a:pPr>
            <a:r>
              <a:rPr lang="en-US" sz="3000">
                <a:solidFill>
                  <a:srgbClr val="000000"/>
                </a:solidFill>
                <a:latin typeface="Clear Sans"/>
              </a:rPr>
              <a:t>Get X (Features) &amp; Y (Label) data.</a:t>
            </a:r>
          </a:p>
        </p:txBody>
      </p:sp>
      <p:sp>
        <p:nvSpPr>
          <p:cNvPr id="9" name="TextBox 9"/>
          <p:cNvSpPr txBox="1"/>
          <p:nvPr/>
        </p:nvSpPr>
        <p:spPr>
          <a:xfrm>
            <a:off x="2294192" y="5800725"/>
            <a:ext cx="8556217" cy="514350"/>
          </a:xfrm>
          <a:prstGeom prst="rect">
            <a:avLst/>
          </a:prstGeom>
        </p:spPr>
        <p:txBody>
          <a:bodyPr lIns="0" tIns="0" rIns="0" bIns="0" rtlCol="0" anchor="t">
            <a:spAutoFit/>
          </a:bodyPr>
          <a:lstStyle/>
          <a:p>
            <a:pPr>
              <a:lnSpc>
                <a:spcPts val="4200"/>
              </a:lnSpc>
            </a:pPr>
            <a:r>
              <a:rPr lang="en-US" sz="3000">
                <a:solidFill>
                  <a:srgbClr val="000000"/>
                </a:solidFill>
                <a:latin typeface="Clear Sans"/>
              </a:rPr>
              <a:t>Split data into training and testing sets.</a:t>
            </a:r>
          </a:p>
        </p:txBody>
      </p:sp>
      <p:sp>
        <p:nvSpPr>
          <p:cNvPr id="10" name="TextBox 10"/>
          <p:cNvSpPr txBox="1"/>
          <p:nvPr/>
        </p:nvSpPr>
        <p:spPr>
          <a:xfrm>
            <a:off x="2294192" y="6553200"/>
            <a:ext cx="4239022" cy="514350"/>
          </a:xfrm>
          <a:prstGeom prst="rect">
            <a:avLst/>
          </a:prstGeom>
        </p:spPr>
        <p:txBody>
          <a:bodyPr lIns="0" tIns="0" rIns="0" bIns="0" rtlCol="0" anchor="t">
            <a:spAutoFit/>
          </a:bodyPr>
          <a:lstStyle/>
          <a:p>
            <a:pPr>
              <a:lnSpc>
                <a:spcPts val="4200"/>
              </a:lnSpc>
            </a:pPr>
            <a:r>
              <a:rPr lang="en-US" sz="3000">
                <a:solidFill>
                  <a:srgbClr val="000000"/>
                </a:solidFill>
                <a:latin typeface="Clear Sans"/>
              </a:rPr>
              <a:t>Scale data.</a:t>
            </a:r>
          </a:p>
        </p:txBody>
      </p:sp>
      <p:sp>
        <p:nvSpPr>
          <p:cNvPr id="11" name="TextBox 11"/>
          <p:cNvSpPr txBox="1"/>
          <p:nvPr/>
        </p:nvSpPr>
        <p:spPr>
          <a:xfrm>
            <a:off x="2294192" y="7267574"/>
            <a:ext cx="4239022" cy="514350"/>
          </a:xfrm>
          <a:prstGeom prst="rect">
            <a:avLst/>
          </a:prstGeom>
        </p:spPr>
        <p:txBody>
          <a:bodyPr lIns="0" tIns="0" rIns="0" bIns="0" rtlCol="0" anchor="t">
            <a:spAutoFit/>
          </a:bodyPr>
          <a:lstStyle/>
          <a:p>
            <a:pPr>
              <a:lnSpc>
                <a:spcPts val="4200"/>
              </a:lnSpc>
            </a:pPr>
            <a:r>
              <a:rPr lang="en-US" sz="3000">
                <a:solidFill>
                  <a:srgbClr val="000000"/>
                </a:solidFill>
                <a:latin typeface="Clear Sans"/>
              </a:rPr>
              <a:t>Fit a logistic regression.</a:t>
            </a:r>
          </a:p>
        </p:txBody>
      </p:sp>
      <p:sp>
        <p:nvSpPr>
          <p:cNvPr id="12" name="TextBox 12"/>
          <p:cNvSpPr txBox="1"/>
          <p:nvPr/>
        </p:nvSpPr>
        <p:spPr>
          <a:xfrm>
            <a:off x="2294192" y="8020049"/>
            <a:ext cx="4239022" cy="514350"/>
          </a:xfrm>
          <a:prstGeom prst="rect">
            <a:avLst/>
          </a:prstGeom>
        </p:spPr>
        <p:txBody>
          <a:bodyPr lIns="0" tIns="0" rIns="0" bIns="0" rtlCol="0" anchor="t">
            <a:spAutoFit/>
          </a:bodyPr>
          <a:lstStyle/>
          <a:p>
            <a:pPr>
              <a:lnSpc>
                <a:spcPts val="4200"/>
              </a:lnSpc>
            </a:pPr>
            <a:r>
              <a:rPr lang="en-US" sz="3000">
                <a:solidFill>
                  <a:srgbClr val="000000"/>
                </a:solidFill>
                <a:latin typeface="Clear Sans"/>
              </a:rPr>
              <a:t>Make a prediction.</a:t>
            </a:r>
          </a:p>
        </p:txBody>
      </p:sp>
      <p:sp>
        <p:nvSpPr>
          <p:cNvPr id="13" name="TextBox 13"/>
          <p:cNvSpPr txBox="1"/>
          <p:nvPr/>
        </p:nvSpPr>
        <p:spPr>
          <a:xfrm>
            <a:off x="2294192" y="8734424"/>
            <a:ext cx="6001248" cy="514350"/>
          </a:xfrm>
          <a:prstGeom prst="rect">
            <a:avLst/>
          </a:prstGeom>
        </p:spPr>
        <p:txBody>
          <a:bodyPr lIns="0" tIns="0" rIns="0" bIns="0" rtlCol="0" anchor="t">
            <a:spAutoFit/>
          </a:bodyPr>
          <a:lstStyle/>
          <a:p>
            <a:pPr>
              <a:lnSpc>
                <a:spcPts val="4200"/>
              </a:lnSpc>
            </a:pPr>
            <a:r>
              <a:rPr lang="en-US" sz="3000">
                <a:solidFill>
                  <a:srgbClr val="000000"/>
                </a:solidFill>
                <a:latin typeface="Clear Sans"/>
              </a:rPr>
              <a:t>Evaluate using confusion matrix.</a:t>
            </a:r>
          </a:p>
        </p:txBody>
      </p:sp>
      <p:sp>
        <p:nvSpPr>
          <p:cNvPr id="14" name="TextBox 14"/>
          <p:cNvSpPr txBox="1"/>
          <p:nvPr/>
        </p:nvSpPr>
        <p:spPr>
          <a:xfrm>
            <a:off x="2294192" y="9448799"/>
            <a:ext cx="12603587" cy="514350"/>
          </a:xfrm>
          <a:prstGeom prst="rect">
            <a:avLst/>
          </a:prstGeom>
        </p:spPr>
        <p:txBody>
          <a:bodyPr lIns="0" tIns="0" rIns="0" bIns="0" rtlCol="0" anchor="t">
            <a:spAutoFit/>
          </a:bodyPr>
          <a:lstStyle/>
          <a:p>
            <a:pPr>
              <a:lnSpc>
                <a:spcPts val="4200"/>
              </a:lnSpc>
            </a:pPr>
            <a:r>
              <a:rPr lang="en-US" sz="3000">
                <a:solidFill>
                  <a:srgbClr val="000000"/>
                </a:solidFill>
                <a:latin typeface="Clear Sans"/>
              </a:rPr>
              <a:t>Classification report: Calculate accuracy, F1 and precision scores.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1000"/>
                                        <p:tgtEl>
                                          <p:spTgt spid="5"/>
                                        </p:tgtEl>
                                      </p:cBhvr>
                                    </p:animEffect>
                                    <p:anim calcmode="lin" valueType="num">
                                      <p:cBhvr>
                                        <p:cTn id="31" dur="1000" fill="hold"/>
                                        <p:tgtEl>
                                          <p:spTgt spid="5"/>
                                        </p:tgtEl>
                                        <p:attrNameLst>
                                          <p:attrName>ppt_x</p:attrName>
                                        </p:attrNameLst>
                                      </p:cBhvr>
                                      <p:tavLst>
                                        <p:tav tm="0">
                                          <p:val>
                                            <p:strVal val="#ppt_x"/>
                                          </p:val>
                                        </p:tav>
                                        <p:tav tm="100000">
                                          <p:val>
                                            <p:strVal val="#ppt_x"/>
                                          </p:val>
                                        </p:tav>
                                      </p:tavLst>
                                    </p:anim>
                                    <p:anim calcmode="lin" valueType="num">
                                      <p:cBhvr>
                                        <p:cTn id="32" dur="1000" fill="hold"/>
                                        <p:tgtEl>
                                          <p:spTgt spid="5"/>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000"/>
                                        <p:tgtEl>
                                          <p:spTgt spid="6"/>
                                        </p:tgtEl>
                                      </p:cBhvr>
                                    </p:animEffect>
                                    <p:anim calcmode="lin" valueType="num">
                                      <p:cBhvr>
                                        <p:cTn id="36" dur="1000" fill="hold"/>
                                        <p:tgtEl>
                                          <p:spTgt spid="6"/>
                                        </p:tgtEl>
                                        <p:attrNameLst>
                                          <p:attrName>ppt_x</p:attrName>
                                        </p:attrNameLst>
                                      </p:cBhvr>
                                      <p:tavLst>
                                        <p:tav tm="0">
                                          <p:val>
                                            <p:strVal val="#ppt_x"/>
                                          </p:val>
                                        </p:tav>
                                        <p:tav tm="100000">
                                          <p:val>
                                            <p:strVal val="#ppt_x"/>
                                          </p:val>
                                        </p:tav>
                                      </p:tavLst>
                                    </p:anim>
                                    <p:anim calcmode="lin" valueType="num">
                                      <p:cBhvr>
                                        <p:cTn id="37" dur="1000" fill="hold"/>
                                        <p:tgtEl>
                                          <p:spTgt spid="6"/>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1000"/>
                                        <p:tgtEl>
                                          <p:spTgt spid="7"/>
                                        </p:tgtEl>
                                      </p:cBhvr>
                                    </p:animEffect>
                                    <p:anim calcmode="lin" valueType="num">
                                      <p:cBhvr>
                                        <p:cTn id="41" dur="1000" fill="hold"/>
                                        <p:tgtEl>
                                          <p:spTgt spid="7"/>
                                        </p:tgtEl>
                                        <p:attrNameLst>
                                          <p:attrName>ppt_x</p:attrName>
                                        </p:attrNameLst>
                                      </p:cBhvr>
                                      <p:tavLst>
                                        <p:tav tm="0">
                                          <p:val>
                                            <p:strVal val="#ppt_x"/>
                                          </p:val>
                                        </p:tav>
                                        <p:tav tm="100000">
                                          <p:val>
                                            <p:strVal val="#ppt_x"/>
                                          </p:val>
                                        </p:tav>
                                      </p:tavLst>
                                    </p:anim>
                                    <p:anim calcmode="lin" valueType="num">
                                      <p:cBhvr>
                                        <p:cTn id="42" dur="1000" fill="hold"/>
                                        <p:tgtEl>
                                          <p:spTgt spid="7"/>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1000"/>
                                        <p:tgtEl>
                                          <p:spTgt spid="8"/>
                                        </p:tgtEl>
                                      </p:cBhvr>
                                    </p:animEffect>
                                    <p:anim calcmode="lin" valueType="num">
                                      <p:cBhvr>
                                        <p:cTn id="46" dur="1000" fill="hold"/>
                                        <p:tgtEl>
                                          <p:spTgt spid="8"/>
                                        </p:tgtEl>
                                        <p:attrNameLst>
                                          <p:attrName>ppt_x</p:attrName>
                                        </p:attrNameLst>
                                      </p:cBhvr>
                                      <p:tavLst>
                                        <p:tav tm="0">
                                          <p:val>
                                            <p:strVal val="#ppt_x"/>
                                          </p:val>
                                        </p:tav>
                                        <p:tav tm="100000">
                                          <p:val>
                                            <p:strVal val="#ppt_x"/>
                                          </p:val>
                                        </p:tav>
                                      </p:tavLst>
                                    </p:anim>
                                    <p:anim calcmode="lin" valueType="num">
                                      <p:cBhvr>
                                        <p:cTn id="47" dur="1000" fill="hold"/>
                                        <p:tgtEl>
                                          <p:spTgt spid="8"/>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1000"/>
                                        <p:tgtEl>
                                          <p:spTgt spid="9"/>
                                        </p:tgtEl>
                                      </p:cBhvr>
                                    </p:animEffect>
                                    <p:anim calcmode="lin" valueType="num">
                                      <p:cBhvr>
                                        <p:cTn id="51" dur="1000" fill="hold"/>
                                        <p:tgtEl>
                                          <p:spTgt spid="9"/>
                                        </p:tgtEl>
                                        <p:attrNameLst>
                                          <p:attrName>ppt_x</p:attrName>
                                        </p:attrNameLst>
                                      </p:cBhvr>
                                      <p:tavLst>
                                        <p:tav tm="0">
                                          <p:val>
                                            <p:strVal val="#ppt_x"/>
                                          </p:val>
                                        </p:tav>
                                        <p:tav tm="100000">
                                          <p:val>
                                            <p:strVal val="#ppt_x"/>
                                          </p:val>
                                        </p:tav>
                                      </p:tavLst>
                                    </p:anim>
                                    <p:anim calcmode="lin" valueType="num">
                                      <p:cBhvr>
                                        <p:cTn id="52" dur="1000" fill="hold"/>
                                        <p:tgtEl>
                                          <p:spTgt spid="9"/>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1000"/>
                                        <p:tgtEl>
                                          <p:spTgt spid="10"/>
                                        </p:tgtEl>
                                      </p:cBhvr>
                                    </p:animEffect>
                                    <p:anim calcmode="lin" valueType="num">
                                      <p:cBhvr>
                                        <p:cTn id="56" dur="1000" fill="hold"/>
                                        <p:tgtEl>
                                          <p:spTgt spid="10"/>
                                        </p:tgtEl>
                                        <p:attrNameLst>
                                          <p:attrName>ppt_x</p:attrName>
                                        </p:attrNameLst>
                                      </p:cBhvr>
                                      <p:tavLst>
                                        <p:tav tm="0">
                                          <p:val>
                                            <p:strVal val="#ppt_x"/>
                                          </p:val>
                                        </p:tav>
                                        <p:tav tm="100000">
                                          <p:val>
                                            <p:strVal val="#ppt_x"/>
                                          </p:val>
                                        </p:tav>
                                      </p:tavLst>
                                    </p:anim>
                                    <p:anim calcmode="lin" valueType="num">
                                      <p:cBhvr>
                                        <p:cTn id="57" dur="1000" fill="hold"/>
                                        <p:tgtEl>
                                          <p:spTgt spid="10"/>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1000"/>
                                        <p:tgtEl>
                                          <p:spTgt spid="11"/>
                                        </p:tgtEl>
                                      </p:cBhvr>
                                    </p:animEffect>
                                    <p:anim calcmode="lin" valueType="num">
                                      <p:cBhvr>
                                        <p:cTn id="61" dur="1000" fill="hold"/>
                                        <p:tgtEl>
                                          <p:spTgt spid="11"/>
                                        </p:tgtEl>
                                        <p:attrNameLst>
                                          <p:attrName>ppt_x</p:attrName>
                                        </p:attrNameLst>
                                      </p:cBhvr>
                                      <p:tavLst>
                                        <p:tav tm="0">
                                          <p:val>
                                            <p:strVal val="#ppt_x"/>
                                          </p:val>
                                        </p:tav>
                                        <p:tav tm="100000">
                                          <p:val>
                                            <p:strVal val="#ppt_x"/>
                                          </p:val>
                                        </p:tav>
                                      </p:tavLst>
                                    </p:anim>
                                    <p:anim calcmode="lin" valueType="num">
                                      <p:cBhvr>
                                        <p:cTn id="62" dur="1000" fill="hold"/>
                                        <p:tgtEl>
                                          <p:spTgt spid="11"/>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fade">
                                      <p:cBhvr>
                                        <p:cTn id="65" dur="1000"/>
                                        <p:tgtEl>
                                          <p:spTgt spid="12"/>
                                        </p:tgtEl>
                                      </p:cBhvr>
                                    </p:animEffect>
                                    <p:anim calcmode="lin" valueType="num">
                                      <p:cBhvr>
                                        <p:cTn id="66" dur="1000" fill="hold"/>
                                        <p:tgtEl>
                                          <p:spTgt spid="12"/>
                                        </p:tgtEl>
                                        <p:attrNameLst>
                                          <p:attrName>ppt_x</p:attrName>
                                        </p:attrNameLst>
                                      </p:cBhvr>
                                      <p:tavLst>
                                        <p:tav tm="0">
                                          <p:val>
                                            <p:strVal val="#ppt_x"/>
                                          </p:val>
                                        </p:tav>
                                        <p:tav tm="100000">
                                          <p:val>
                                            <p:strVal val="#ppt_x"/>
                                          </p:val>
                                        </p:tav>
                                      </p:tavLst>
                                    </p:anim>
                                    <p:anim calcmode="lin" valueType="num">
                                      <p:cBhvr>
                                        <p:cTn id="67" dur="1000" fill="hold"/>
                                        <p:tgtEl>
                                          <p:spTgt spid="12"/>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fade">
                                      <p:cBhvr>
                                        <p:cTn id="70" dur="1000"/>
                                        <p:tgtEl>
                                          <p:spTgt spid="13"/>
                                        </p:tgtEl>
                                      </p:cBhvr>
                                    </p:animEffect>
                                    <p:anim calcmode="lin" valueType="num">
                                      <p:cBhvr>
                                        <p:cTn id="71" dur="1000" fill="hold"/>
                                        <p:tgtEl>
                                          <p:spTgt spid="13"/>
                                        </p:tgtEl>
                                        <p:attrNameLst>
                                          <p:attrName>ppt_x</p:attrName>
                                        </p:attrNameLst>
                                      </p:cBhvr>
                                      <p:tavLst>
                                        <p:tav tm="0">
                                          <p:val>
                                            <p:strVal val="#ppt_x"/>
                                          </p:val>
                                        </p:tav>
                                        <p:tav tm="100000">
                                          <p:val>
                                            <p:strVal val="#ppt_x"/>
                                          </p:val>
                                        </p:tav>
                                      </p:tavLst>
                                    </p:anim>
                                    <p:anim calcmode="lin" valueType="num">
                                      <p:cBhvr>
                                        <p:cTn id="72" dur="1000" fill="hold"/>
                                        <p:tgtEl>
                                          <p:spTgt spid="13"/>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14"/>
                                        </p:tgtEl>
                                        <p:attrNameLst>
                                          <p:attrName>style.visibility</p:attrName>
                                        </p:attrNameLst>
                                      </p:cBhvr>
                                      <p:to>
                                        <p:strVal val="visible"/>
                                      </p:to>
                                    </p:set>
                                    <p:animEffect transition="in" filter="fade">
                                      <p:cBhvr>
                                        <p:cTn id="75" dur="1000"/>
                                        <p:tgtEl>
                                          <p:spTgt spid="14"/>
                                        </p:tgtEl>
                                      </p:cBhvr>
                                    </p:animEffect>
                                    <p:anim calcmode="lin" valueType="num">
                                      <p:cBhvr>
                                        <p:cTn id="76" dur="1000" fill="hold"/>
                                        <p:tgtEl>
                                          <p:spTgt spid="14"/>
                                        </p:tgtEl>
                                        <p:attrNameLst>
                                          <p:attrName>ppt_x</p:attrName>
                                        </p:attrNameLst>
                                      </p:cBhvr>
                                      <p:tavLst>
                                        <p:tav tm="0">
                                          <p:val>
                                            <p:strVal val="#ppt_x"/>
                                          </p:val>
                                        </p:tav>
                                        <p:tav tm="100000">
                                          <p:val>
                                            <p:strVal val="#ppt_x"/>
                                          </p:val>
                                        </p:tav>
                                      </p:tavLst>
                                    </p:anim>
                                    <p:anim calcmode="lin" valueType="num">
                                      <p:cBhvr>
                                        <p:cTn id="7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3117273" cy="2057400"/>
          </a:xfrm>
          <a:custGeom>
            <a:avLst/>
            <a:gdLst/>
            <a:ahLst/>
            <a:cxnLst/>
            <a:rect l="l" t="t" r="r" b="b"/>
            <a:pathLst>
              <a:path w="3117273" h="2057400">
                <a:moveTo>
                  <a:pt x="0" y="0"/>
                </a:moveTo>
                <a:lnTo>
                  <a:pt x="3117273" y="0"/>
                </a:lnTo>
                <a:lnTo>
                  <a:pt x="3117273"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4831340" y="6790234"/>
            <a:ext cx="2427960" cy="2468066"/>
          </a:xfrm>
          <a:custGeom>
            <a:avLst/>
            <a:gdLst/>
            <a:ahLst/>
            <a:cxnLst/>
            <a:rect l="l" t="t" r="r" b="b"/>
            <a:pathLst>
              <a:path w="2427960" h="2468066">
                <a:moveTo>
                  <a:pt x="0" y="0"/>
                </a:moveTo>
                <a:lnTo>
                  <a:pt x="2427960" y="0"/>
                </a:lnTo>
                <a:lnTo>
                  <a:pt x="2427960" y="2468066"/>
                </a:lnTo>
                <a:lnTo>
                  <a:pt x="0" y="24680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4145973" y="1971675"/>
            <a:ext cx="6684462" cy="767659"/>
          </a:xfrm>
          <a:prstGeom prst="rect">
            <a:avLst/>
          </a:prstGeom>
        </p:spPr>
        <p:txBody>
          <a:bodyPr lIns="0" tIns="0" rIns="0" bIns="0" rtlCol="0" anchor="t">
            <a:spAutoFit/>
          </a:bodyPr>
          <a:lstStyle/>
          <a:p>
            <a:pPr algn="ctr">
              <a:lnSpc>
                <a:spcPts val="6301"/>
              </a:lnSpc>
            </a:pPr>
            <a:r>
              <a:rPr lang="en-US" sz="4501">
                <a:solidFill>
                  <a:srgbClr val="CDBEFF"/>
                </a:solidFill>
                <a:latin typeface="Clear Sans Bold"/>
              </a:rPr>
              <a:t>Artificial intelligence (AI)</a:t>
            </a:r>
          </a:p>
        </p:txBody>
      </p:sp>
      <p:sp>
        <p:nvSpPr>
          <p:cNvPr id="5" name="TextBox 5"/>
          <p:cNvSpPr txBox="1"/>
          <p:nvPr/>
        </p:nvSpPr>
        <p:spPr>
          <a:xfrm>
            <a:off x="101171" y="3019425"/>
            <a:ext cx="18186829" cy="1180465"/>
          </a:xfrm>
          <a:prstGeom prst="rect">
            <a:avLst/>
          </a:prstGeom>
        </p:spPr>
        <p:txBody>
          <a:bodyPr lIns="0" tIns="0" rIns="0" bIns="0" rtlCol="0" anchor="t">
            <a:spAutoFit/>
          </a:bodyPr>
          <a:lstStyle/>
          <a:p>
            <a:pPr>
              <a:lnSpc>
                <a:spcPts val="4759"/>
              </a:lnSpc>
            </a:pPr>
            <a:r>
              <a:rPr lang="en-US" sz="3399">
                <a:solidFill>
                  <a:srgbClr val="FFFFFF"/>
                </a:solidFill>
                <a:latin typeface="Canva Sans"/>
              </a:rPr>
              <a:t>                                                                                            refers to the development of computer systems that can perform tasks that require human intelligence to complete. </a:t>
            </a:r>
          </a:p>
        </p:txBody>
      </p:sp>
      <p:sp>
        <p:nvSpPr>
          <p:cNvPr id="6" name="TextBox 6"/>
          <p:cNvSpPr txBox="1"/>
          <p:nvPr/>
        </p:nvSpPr>
        <p:spPr>
          <a:xfrm>
            <a:off x="6003599" y="4819967"/>
            <a:ext cx="12284401" cy="1180465"/>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F7B4A7"/>
                </a:solidFill>
                <a:latin typeface="Canva Sans"/>
              </a:rPr>
              <a:t>These tasks may include reasoning, problem-solving, learning, perception, decision-making and more.</a:t>
            </a:r>
          </a:p>
        </p:txBody>
      </p:sp>
      <p:sp>
        <p:nvSpPr>
          <p:cNvPr id="7" name="TextBox 7"/>
          <p:cNvSpPr txBox="1"/>
          <p:nvPr/>
        </p:nvSpPr>
        <p:spPr>
          <a:xfrm>
            <a:off x="1028700" y="7100659"/>
            <a:ext cx="12145800" cy="1780540"/>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FFFFFF"/>
                </a:solidFill>
                <a:latin typeface="Canva Sans"/>
              </a:rPr>
              <a:t>AI’s applications are from voice assistants like Siri and Alexa to self-driving cars and medical diagnosis systems.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4822036" y="4901816"/>
            <a:ext cx="2437264" cy="4498305"/>
          </a:xfrm>
          <a:custGeom>
            <a:avLst/>
            <a:gdLst/>
            <a:ahLst/>
            <a:cxnLst/>
            <a:rect l="l" t="t" r="r" b="b"/>
            <a:pathLst>
              <a:path w="2437264" h="4498305">
                <a:moveTo>
                  <a:pt x="0" y="0"/>
                </a:moveTo>
                <a:lnTo>
                  <a:pt x="2437264" y="0"/>
                </a:lnTo>
                <a:lnTo>
                  <a:pt x="2437264" y="4498305"/>
                </a:lnTo>
                <a:lnTo>
                  <a:pt x="0" y="44983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028700" y="2436717"/>
            <a:ext cx="12936187" cy="2118855"/>
          </a:xfrm>
          <a:prstGeom prst="rect">
            <a:avLst/>
          </a:prstGeom>
        </p:spPr>
        <p:txBody>
          <a:bodyPr lIns="0" tIns="0" rIns="0" bIns="0" rtlCol="0" anchor="t">
            <a:spAutoFit/>
          </a:bodyPr>
          <a:lstStyle/>
          <a:p>
            <a:pPr>
              <a:lnSpc>
                <a:spcPts val="16156"/>
              </a:lnSpc>
            </a:pPr>
            <a:r>
              <a:rPr lang="en-US" sz="15242" spc="-472" dirty="0">
                <a:solidFill>
                  <a:srgbClr val="000000"/>
                </a:solidFill>
                <a:latin typeface="Clear Sans Bold"/>
              </a:rPr>
              <a:t>Thank you.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13471826" y="3600450"/>
            <a:ext cx="3789663" cy="5986715"/>
            <a:chOff x="0" y="0"/>
            <a:chExt cx="998101" cy="1576748"/>
          </a:xfrm>
        </p:grpSpPr>
        <p:sp>
          <p:nvSpPr>
            <p:cNvPr id="3" name="Freeform 3"/>
            <p:cNvSpPr/>
            <p:nvPr/>
          </p:nvSpPr>
          <p:spPr>
            <a:xfrm>
              <a:off x="0" y="0"/>
              <a:ext cx="998101" cy="1576748"/>
            </a:xfrm>
            <a:custGeom>
              <a:avLst/>
              <a:gdLst/>
              <a:ahLst/>
              <a:cxnLst/>
              <a:rect l="l" t="t" r="r" b="b"/>
              <a:pathLst>
                <a:path w="998101" h="1576748">
                  <a:moveTo>
                    <a:pt x="104188" y="0"/>
                  </a:moveTo>
                  <a:lnTo>
                    <a:pt x="893912" y="0"/>
                  </a:lnTo>
                  <a:cubicBezTo>
                    <a:pt x="951454" y="0"/>
                    <a:pt x="998101" y="46647"/>
                    <a:pt x="998101" y="104188"/>
                  </a:cubicBezTo>
                  <a:lnTo>
                    <a:pt x="998101" y="1472560"/>
                  </a:lnTo>
                  <a:cubicBezTo>
                    <a:pt x="998101" y="1530101"/>
                    <a:pt x="951454" y="1576748"/>
                    <a:pt x="893912" y="1576748"/>
                  </a:cubicBezTo>
                  <a:lnTo>
                    <a:pt x="104188" y="1576748"/>
                  </a:lnTo>
                  <a:cubicBezTo>
                    <a:pt x="46647" y="1576748"/>
                    <a:pt x="0" y="1530101"/>
                    <a:pt x="0" y="1472560"/>
                  </a:cubicBezTo>
                  <a:lnTo>
                    <a:pt x="0" y="104188"/>
                  </a:lnTo>
                  <a:cubicBezTo>
                    <a:pt x="0" y="46647"/>
                    <a:pt x="46647" y="0"/>
                    <a:pt x="104188" y="0"/>
                  </a:cubicBezTo>
                  <a:close/>
                </a:path>
              </a:pathLst>
            </a:custGeom>
            <a:solidFill>
              <a:srgbClr val="E4DDF8"/>
            </a:solidFill>
          </p:spPr>
          <p:txBody>
            <a:bodyPr/>
            <a:lstStyle/>
            <a:p>
              <a:endParaRPr lang="en-US"/>
            </a:p>
          </p:txBody>
        </p:sp>
        <p:sp>
          <p:nvSpPr>
            <p:cNvPr id="4" name="TextBox 4"/>
            <p:cNvSpPr txBox="1"/>
            <p:nvPr/>
          </p:nvSpPr>
          <p:spPr>
            <a:xfrm>
              <a:off x="0" y="-38100"/>
              <a:ext cx="998101" cy="161484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9405938" y="3600450"/>
            <a:ext cx="3789663" cy="5986715"/>
            <a:chOff x="0" y="0"/>
            <a:chExt cx="998101" cy="1576748"/>
          </a:xfrm>
        </p:grpSpPr>
        <p:sp>
          <p:nvSpPr>
            <p:cNvPr id="6" name="Freeform 6"/>
            <p:cNvSpPr/>
            <p:nvPr/>
          </p:nvSpPr>
          <p:spPr>
            <a:xfrm>
              <a:off x="0" y="0"/>
              <a:ext cx="998101" cy="1576748"/>
            </a:xfrm>
            <a:custGeom>
              <a:avLst/>
              <a:gdLst/>
              <a:ahLst/>
              <a:cxnLst/>
              <a:rect l="l" t="t" r="r" b="b"/>
              <a:pathLst>
                <a:path w="998101" h="1576748">
                  <a:moveTo>
                    <a:pt x="104188" y="0"/>
                  </a:moveTo>
                  <a:lnTo>
                    <a:pt x="893912" y="0"/>
                  </a:lnTo>
                  <a:cubicBezTo>
                    <a:pt x="951454" y="0"/>
                    <a:pt x="998101" y="46647"/>
                    <a:pt x="998101" y="104188"/>
                  </a:cubicBezTo>
                  <a:lnTo>
                    <a:pt x="998101" y="1472560"/>
                  </a:lnTo>
                  <a:cubicBezTo>
                    <a:pt x="998101" y="1530101"/>
                    <a:pt x="951454" y="1576748"/>
                    <a:pt x="893912" y="1576748"/>
                  </a:cubicBezTo>
                  <a:lnTo>
                    <a:pt x="104188" y="1576748"/>
                  </a:lnTo>
                  <a:cubicBezTo>
                    <a:pt x="46647" y="1576748"/>
                    <a:pt x="0" y="1530101"/>
                    <a:pt x="0" y="1472560"/>
                  </a:cubicBezTo>
                  <a:lnTo>
                    <a:pt x="0" y="104188"/>
                  </a:lnTo>
                  <a:cubicBezTo>
                    <a:pt x="0" y="46647"/>
                    <a:pt x="46647" y="0"/>
                    <a:pt x="104188" y="0"/>
                  </a:cubicBezTo>
                  <a:close/>
                </a:path>
              </a:pathLst>
            </a:custGeom>
            <a:solidFill>
              <a:srgbClr val="E4DDF8"/>
            </a:solidFill>
          </p:spPr>
          <p:txBody>
            <a:bodyPr/>
            <a:lstStyle/>
            <a:p>
              <a:endParaRPr lang="en-US"/>
            </a:p>
          </p:txBody>
        </p:sp>
        <p:sp>
          <p:nvSpPr>
            <p:cNvPr id="7" name="TextBox 7"/>
            <p:cNvSpPr txBox="1"/>
            <p:nvPr/>
          </p:nvSpPr>
          <p:spPr>
            <a:xfrm>
              <a:off x="0" y="-38100"/>
              <a:ext cx="998101" cy="161484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5073349" y="3600450"/>
            <a:ext cx="3789663" cy="5986715"/>
            <a:chOff x="0" y="0"/>
            <a:chExt cx="998101" cy="1576748"/>
          </a:xfrm>
        </p:grpSpPr>
        <p:sp>
          <p:nvSpPr>
            <p:cNvPr id="9" name="Freeform 9"/>
            <p:cNvSpPr/>
            <p:nvPr/>
          </p:nvSpPr>
          <p:spPr>
            <a:xfrm>
              <a:off x="0" y="0"/>
              <a:ext cx="998101" cy="1576748"/>
            </a:xfrm>
            <a:custGeom>
              <a:avLst/>
              <a:gdLst/>
              <a:ahLst/>
              <a:cxnLst/>
              <a:rect l="l" t="t" r="r" b="b"/>
              <a:pathLst>
                <a:path w="998101" h="1576748">
                  <a:moveTo>
                    <a:pt x="104188" y="0"/>
                  </a:moveTo>
                  <a:lnTo>
                    <a:pt x="893912" y="0"/>
                  </a:lnTo>
                  <a:cubicBezTo>
                    <a:pt x="951454" y="0"/>
                    <a:pt x="998101" y="46647"/>
                    <a:pt x="998101" y="104188"/>
                  </a:cubicBezTo>
                  <a:lnTo>
                    <a:pt x="998101" y="1472560"/>
                  </a:lnTo>
                  <a:cubicBezTo>
                    <a:pt x="998101" y="1530101"/>
                    <a:pt x="951454" y="1576748"/>
                    <a:pt x="893912" y="1576748"/>
                  </a:cubicBezTo>
                  <a:lnTo>
                    <a:pt x="104188" y="1576748"/>
                  </a:lnTo>
                  <a:cubicBezTo>
                    <a:pt x="46647" y="1576748"/>
                    <a:pt x="0" y="1530101"/>
                    <a:pt x="0" y="1472560"/>
                  </a:cubicBezTo>
                  <a:lnTo>
                    <a:pt x="0" y="104188"/>
                  </a:lnTo>
                  <a:cubicBezTo>
                    <a:pt x="0" y="46647"/>
                    <a:pt x="46647" y="0"/>
                    <a:pt x="104188" y="0"/>
                  </a:cubicBezTo>
                  <a:close/>
                </a:path>
              </a:pathLst>
            </a:custGeom>
            <a:solidFill>
              <a:srgbClr val="E4DDF8"/>
            </a:solidFill>
          </p:spPr>
          <p:txBody>
            <a:bodyPr/>
            <a:lstStyle/>
            <a:p>
              <a:endParaRPr lang="en-US"/>
            </a:p>
          </p:txBody>
        </p:sp>
        <p:sp>
          <p:nvSpPr>
            <p:cNvPr id="10" name="TextBox 10"/>
            <p:cNvSpPr txBox="1"/>
            <p:nvPr/>
          </p:nvSpPr>
          <p:spPr>
            <a:xfrm>
              <a:off x="0" y="-38100"/>
              <a:ext cx="998101" cy="1614848"/>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028700" y="3600450"/>
            <a:ext cx="3789663" cy="5986715"/>
            <a:chOff x="0" y="0"/>
            <a:chExt cx="998101" cy="1576748"/>
          </a:xfrm>
        </p:grpSpPr>
        <p:sp>
          <p:nvSpPr>
            <p:cNvPr id="12" name="Freeform 12"/>
            <p:cNvSpPr/>
            <p:nvPr/>
          </p:nvSpPr>
          <p:spPr>
            <a:xfrm>
              <a:off x="0" y="0"/>
              <a:ext cx="998101" cy="1576748"/>
            </a:xfrm>
            <a:custGeom>
              <a:avLst/>
              <a:gdLst/>
              <a:ahLst/>
              <a:cxnLst/>
              <a:rect l="l" t="t" r="r" b="b"/>
              <a:pathLst>
                <a:path w="998101" h="1576748">
                  <a:moveTo>
                    <a:pt x="104188" y="0"/>
                  </a:moveTo>
                  <a:lnTo>
                    <a:pt x="893912" y="0"/>
                  </a:lnTo>
                  <a:cubicBezTo>
                    <a:pt x="951454" y="0"/>
                    <a:pt x="998101" y="46647"/>
                    <a:pt x="998101" y="104188"/>
                  </a:cubicBezTo>
                  <a:lnTo>
                    <a:pt x="998101" y="1472560"/>
                  </a:lnTo>
                  <a:cubicBezTo>
                    <a:pt x="998101" y="1530101"/>
                    <a:pt x="951454" y="1576748"/>
                    <a:pt x="893912" y="1576748"/>
                  </a:cubicBezTo>
                  <a:lnTo>
                    <a:pt x="104188" y="1576748"/>
                  </a:lnTo>
                  <a:cubicBezTo>
                    <a:pt x="46647" y="1576748"/>
                    <a:pt x="0" y="1530101"/>
                    <a:pt x="0" y="1472560"/>
                  </a:cubicBezTo>
                  <a:lnTo>
                    <a:pt x="0" y="104188"/>
                  </a:lnTo>
                  <a:cubicBezTo>
                    <a:pt x="0" y="46647"/>
                    <a:pt x="46647" y="0"/>
                    <a:pt x="104188" y="0"/>
                  </a:cubicBezTo>
                  <a:close/>
                </a:path>
              </a:pathLst>
            </a:custGeom>
            <a:solidFill>
              <a:srgbClr val="E4DDF8"/>
            </a:solidFill>
          </p:spPr>
          <p:txBody>
            <a:bodyPr/>
            <a:lstStyle/>
            <a:p>
              <a:endParaRPr lang="en-US"/>
            </a:p>
          </p:txBody>
        </p:sp>
        <p:sp>
          <p:nvSpPr>
            <p:cNvPr id="13" name="TextBox 13"/>
            <p:cNvSpPr txBox="1"/>
            <p:nvPr/>
          </p:nvSpPr>
          <p:spPr>
            <a:xfrm>
              <a:off x="0" y="-38100"/>
              <a:ext cx="998101" cy="1614848"/>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223977" y="-6057900"/>
            <a:ext cx="18511977" cy="18511977"/>
          </a:xfrm>
          <a:custGeom>
            <a:avLst/>
            <a:gdLst/>
            <a:ahLst/>
            <a:cxnLst/>
            <a:rect l="l" t="t" r="r" b="b"/>
            <a:pathLst>
              <a:path w="18511977" h="18511977">
                <a:moveTo>
                  <a:pt x="0" y="0"/>
                </a:moveTo>
                <a:lnTo>
                  <a:pt x="18511977" y="0"/>
                </a:lnTo>
                <a:lnTo>
                  <a:pt x="18511977" y="18511977"/>
                </a:lnTo>
                <a:lnTo>
                  <a:pt x="0" y="185119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TextBox 15"/>
          <p:cNvSpPr txBox="1"/>
          <p:nvPr/>
        </p:nvSpPr>
        <p:spPr>
          <a:xfrm>
            <a:off x="5980906" y="857250"/>
            <a:ext cx="6316663" cy="1566544"/>
          </a:xfrm>
          <a:prstGeom prst="rect">
            <a:avLst/>
          </a:prstGeom>
        </p:spPr>
        <p:txBody>
          <a:bodyPr lIns="0" tIns="0" rIns="0" bIns="0" rtlCol="0" anchor="t">
            <a:spAutoFit/>
          </a:bodyPr>
          <a:lstStyle/>
          <a:p>
            <a:pPr algn="ctr">
              <a:lnSpc>
                <a:spcPts val="12880"/>
              </a:lnSpc>
            </a:pPr>
            <a:r>
              <a:rPr lang="en-US" sz="9200">
                <a:solidFill>
                  <a:srgbClr val="CDBEFF"/>
                </a:solidFill>
                <a:latin typeface="Canva Sans Bold"/>
              </a:rPr>
              <a:t>Types of AI</a:t>
            </a:r>
          </a:p>
        </p:txBody>
      </p:sp>
      <p:grpSp>
        <p:nvGrpSpPr>
          <p:cNvPr id="16" name="Group 16"/>
          <p:cNvGrpSpPr/>
          <p:nvPr/>
        </p:nvGrpSpPr>
        <p:grpSpPr>
          <a:xfrm>
            <a:off x="16494079" y="9005783"/>
            <a:ext cx="2017898" cy="1281217"/>
            <a:chOff x="0" y="0"/>
            <a:chExt cx="2690531" cy="1708290"/>
          </a:xfrm>
        </p:grpSpPr>
        <p:sp>
          <p:nvSpPr>
            <p:cNvPr id="17" name="TextBox 17"/>
            <p:cNvSpPr txBox="1"/>
            <p:nvPr/>
          </p:nvSpPr>
          <p:spPr>
            <a:xfrm>
              <a:off x="0" y="114300"/>
              <a:ext cx="2690531" cy="551660"/>
            </a:xfrm>
            <a:prstGeom prst="rect">
              <a:avLst/>
            </a:prstGeom>
          </p:spPr>
          <p:txBody>
            <a:bodyPr lIns="0" tIns="0" rIns="0" bIns="0" rtlCol="0" anchor="t">
              <a:spAutoFit/>
            </a:bodyPr>
            <a:lstStyle/>
            <a:p>
              <a:pPr algn="ctr">
                <a:lnSpc>
                  <a:spcPts val="2628"/>
                </a:lnSpc>
                <a:spcBef>
                  <a:spcPct val="0"/>
                </a:spcBef>
              </a:pPr>
              <a:r>
                <a:rPr lang="en-US" sz="3285">
                  <a:solidFill>
                    <a:srgbClr val="3168D8"/>
                  </a:solidFill>
                  <a:latin typeface="HK Modular Bold"/>
                </a:rPr>
                <a:t>LEVEL</a:t>
              </a:r>
            </a:p>
          </p:txBody>
        </p:sp>
        <p:sp>
          <p:nvSpPr>
            <p:cNvPr id="18" name="TextBox 18"/>
            <p:cNvSpPr txBox="1"/>
            <p:nvPr/>
          </p:nvSpPr>
          <p:spPr>
            <a:xfrm>
              <a:off x="0" y="722360"/>
              <a:ext cx="2690531" cy="985929"/>
            </a:xfrm>
            <a:prstGeom prst="rect">
              <a:avLst/>
            </a:prstGeom>
          </p:spPr>
          <p:txBody>
            <a:bodyPr lIns="0" tIns="0" rIns="0" bIns="0" rtlCol="0" anchor="t">
              <a:spAutoFit/>
            </a:bodyPr>
            <a:lstStyle/>
            <a:p>
              <a:pPr algn="ctr">
                <a:lnSpc>
                  <a:spcPts val="4751"/>
                </a:lnSpc>
                <a:spcBef>
                  <a:spcPct val="0"/>
                </a:spcBef>
              </a:pPr>
              <a:r>
                <a:rPr lang="en-US" sz="5938">
                  <a:solidFill>
                    <a:srgbClr val="7900FF"/>
                  </a:solidFill>
                  <a:latin typeface="HK Modular Bold"/>
                </a:rPr>
                <a:t>UP</a:t>
              </a:r>
            </a:p>
          </p:txBody>
        </p:sp>
      </p:grpSp>
      <p:sp>
        <p:nvSpPr>
          <p:cNvPr id="19" name="TextBox 19"/>
          <p:cNvSpPr txBox="1"/>
          <p:nvPr/>
        </p:nvSpPr>
        <p:spPr>
          <a:xfrm>
            <a:off x="1048347" y="4138768"/>
            <a:ext cx="3750370" cy="556313"/>
          </a:xfrm>
          <a:prstGeom prst="rect">
            <a:avLst/>
          </a:prstGeom>
        </p:spPr>
        <p:txBody>
          <a:bodyPr lIns="0" tIns="0" rIns="0" bIns="0" rtlCol="0" anchor="t">
            <a:spAutoFit/>
          </a:bodyPr>
          <a:lstStyle/>
          <a:p>
            <a:pPr algn="ctr">
              <a:lnSpc>
                <a:spcPts val="4512"/>
              </a:lnSpc>
            </a:pPr>
            <a:r>
              <a:rPr lang="en-US" sz="3222" dirty="0">
                <a:solidFill>
                  <a:srgbClr val="965D50"/>
                </a:solidFill>
                <a:latin typeface="Canva Sans Bold"/>
              </a:rPr>
              <a:t>Reactive Machines</a:t>
            </a:r>
          </a:p>
        </p:txBody>
      </p:sp>
      <p:sp>
        <p:nvSpPr>
          <p:cNvPr id="20" name="TextBox 20"/>
          <p:cNvSpPr txBox="1"/>
          <p:nvPr/>
        </p:nvSpPr>
        <p:spPr>
          <a:xfrm>
            <a:off x="1027108" y="4893078"/>
            <a:ext cx="3770016" cy="3629314"/>
          </a:xfrm>
          <a:prstGeom prst="rect">
            <a:avLst/>
          </a:prstGeom>
        </p:spPr>
        <p:txBody>
          <a:bodyPr lIns="0" tIns="0" rIns="0" bIns="0" rtlCol="0" anchor="t">
            <a:spAutoFit/>
          </a:bodyPr>
          <a:lstStyle/>
          <a:p>
            <a:pPr marL="564284" lvl="1" indent="-282142">
              <a:lnSpc>
                <a:spcPts val="3659"/>
              </a:lnSpc>
              <a:buFont typeface="Arial"/>
              <a:buChar char="•"/>
            </a:pPr>
            <a:r>
              <a:rPr lang="en-US" sz="2613" dirty="0">
                <a:solidFill>
                  <a:srgbClr val="767676"/>
                </a:solidFill>
                <a:latin typeface="Clear Sans"/>
              </a:rPr>
              <a:t>Algorithms that are programmed to perform a specific task, respond to only current situations.</a:t>
            </a:r>
          </a:p>
          <a:p>
            <a:pPr marL="564284" lvl="1" indent="-282142">
              <a:lnSpc>
                <a:spcPts val="3659"/>
              </a:lnSpc>
              <a:buFont typeface="Arial"/>
              <a:buChar char="•"/>
            </a:pPr>
            <a:r>
              <a:rPr lang="en-US" sz="2613" dirty="0">
                <a:solidFill>
                  <a:srgbClr val="767676"/>
                </a:solidFill>
                <a:latin typeface="Clear Sans"/>
              </a:rPr>
              <a:t>Applications: chess, automatic doors, chatbots, elevators.</a:t>
            </a:r>
          </a:p>
        </p:txBody>
      </p:sp>
      <p:sp>
        <p:nvSpPr>
          <p:cNvPr id="21" name="TextBox 21"/>
          <p:cNvSpPr txBox="1"/>
          <p:nvPr/>
        </p:nvSpPr>
        <p:spPr>
          <a:xfrm>
            <a:off x="5303165" y="4138768"/>
            <a:ext cx="3290739" cy="556313"/>
          </a:xfrm>
          <a:prstGeom prst="rect">
            <a:avLst/>
          </a:prstGeom>
        </p:spPr>
        <p:txBody>
          <a:bodyPr lIns="0" tIns="0" rIns="0" bIns="0" rtlCol="0" anchor="t">
            <a:spAutoFit/>
          </a:bodyPr>
          <a:lstStyle/>
          <a:p>
            <a:pPr algn="ctr">
              <a:lnSpc>
                <a:spcPts val="4512"/>
              </a:lnSpc>
            </a:pPr>
            <a:r>
              <a:rPr lang="en-US" sz="3222">
                <a:solidFill>
                  <a:srgbClr val="965D50"/>
                </a:solidFill>
                <a:latin typeface="Canva Sans Bold"/>
              </a:rPr>
              <a:t>Limited Memory</a:t>
            </a:r>
          </a:p>
        </p:txBody>
      </p:sp>
      <p:sp>
        <p:nvSpPr>
          <p:cNvPr id="22" name="TextBox 22"/>
          <p:cNvSpPr txBox="1"/>
          <p:nvPr/>
        </p:nvSpPr>
        <p:spPr>
          <a:xfrm>
            <a:off x="5064374" y="4893078"/>
            <a:ext cx="3768321" cy="4541687"/>
          </a:xfrm>
          <a:prstGeom prst="rect">
            <a:avLst/>
          </a:prstGeom>
        </p:spPr>
        <p:txBody>
          <a:bodyPr lIns="0" tIns="0" rIns="0" bIns="0" rtlCol="0" anchor="t">
            <a:spAutoFit/>
          </a:bodyPr>
          <a:lstStyle/>
          <a:p>
            <a:pPr marL="564031" lvl="1" indent="-282015">
              <a:lnSpc>
                <a:spcPts val="3657"/>
              </a:lnSpc>
              <a:buFont typeface="Arial"/>
              <a:buChar char="•"/>
            </a:pPr>
            <a:r>
              <a:rPr lang="en-US" sz="2612">
                <a:solidFill>
                  <a:srgbClr val="767676"/>
                </a:solidFill>
                <a:latin typeface="Clear Sans"/>
              </a:rPr>
              <a:t>Algorithms that consider past experiences &amp; improve them over time but they are limited in the amount of data.</a:t>
            </a:r>
          </a:p>
          <a:p>
            <a:pPr marL="564031" lvl="1" indent="-282015">
              <a:lnSpc>
                <a:spcPts val="3657"/>
              </a:lnSpc>
              <a:buFont typeface="Arial"/>
              <a:buChar char="•"/>
            </a:pPr>
            <a:r>
              <a:rPr lang="en-US" sz="2612">
                <a:solidFill>
                  <a:srgbClr val="767676"/>
                </a:solidFill>
                <a:latin typeface="Clear Sans"/>
              </a:rPr>
              <a:t>Applications: image recognition, fraud detection systems.</a:t>
            </a:r>
          </a:p>
        </p:txBody>
      </p:sp>
      <p:sp>
        <p:nvSpPr>
          <p:cNvPr id="23" name="TextBox 23"/>
          <p:cNvSpPr txBox="1"/>
          <p:nvPr/>
        </p:nvSpPr>
        <p:spPr>
          <a:xfrm>
            <a:off x="9784607" y="4138768"/>
            <a:ext cx="3032324" cy="556313"/>
          </a:xfrm>
          <a:prstGeom prst="rect">
            <a:avLst/>
          </a:prstGeom>
        </p:spPr>
        <p:txBody>
          <a:bodyPr lIns="0" tIns="0" rIns="0" bIns="0" rtlCol="0" anchor="t">
            <a:spAutoFit/>
          </a:bodyPr>
          <a:lstStyle/>
          <a:p>
            <a:pPr algn="ctr">
              <a:lnSpc>
                <a:spcPts val="4512"/>
              </a:lnSpc>
            </a:pPr>
            <a:r>
              <a:rPr lang="en-US" sz="3222">
                <a:solidFill>
                  <a:srgbClr val="965D50"/>
                </a:solidFill>
                <a:latin typeface="Canva Sans Bold"/>
              </a:rPr>
              <a:t>Theory of Mind</a:t>
            </a:r>
          </a:p>
        </p:txBody>
      </p:sp>
      <p:sp>
        <p:nvSpPr>
          <p:cNvPr id="24" name="TextBox 24"/>
          <p:cNvSpPr txBox="1"/>
          <p:nvPr/>
        </p:nvSpPr>
        <p:spPr>
          <a:xfrm>
            <a:off x="9405938" y="4893078"/>
            <a:ext cx="3768321" cy="4543744"/>
          </a:xfrm>
          <a:prstGeom prst="rect">
            <a:avLst/>
          </a:prstGeom>
        </p:spPr>
        <p:txBody>
          <a:bodyPr lIns="0" tIns="0" rIns="0" bIns="0" rtlCol="0" anchor="t">
            <a:spAutoFit/>
          </a:bodyPr>
          <a:lstStyle/>
          <a:p>
            <a:pPr marL="564030" lvl="1" indent="-282015">
              <a:lnSpc>
                <a:spcPts val="3657"/>
              </a:lnSpc>
              <a:buFont typeface="Arial"/>
              <a:buChar char="•"/>
            </a:pPr>
            <a:r>
              <a:rPr lang="en-US" sz="2612" dirty="0">
                <a:solidFill>
                  <a:srgbClr val="767676"/>
                </a:solidFill>
                <a:latin typeface="Clear Sans"/>
              </a:rPr>
              <a:t>Algorithms that understand social skills such as people's emotions, intentions and behaviors.</a:t>
            </a:r>
          </a:p>
          <a:p>
            <a:pPr marL="564030" lvl="1" indent="-282015">
              <a:lnSpc>
                <a:spcPts val="3657"/>
              </a:lnSpc>
              <a:buFont typeface="Arial"/>
              <a:buChar char="•"/>
            </a:pPr>
            <a:r>
              <a:rPr lang="en-US" sz="2612" dirty="0">
                <a:solidFill>
                  <a:srgbClr val="767676"/>
                </a:solidFill>
                <a:latin typeface="Clear Sans"/>
              </a:rPr>
              <a:t>Applications: social robots and educational software.</a:t>
            </a:r>
          </a:p>
        </p:txBody>
      </p:sp>
      <p:sp>
        <p:nvSpPr>
          <p:cNvPr id="25" name="TextBox 25"/>
          <p:cNvSpPr txBox="1"/>
          <p:nvPr/>
        </p:nvSpPr>
        <p:spPr>
          <a:xfrm>
            <a:off x="14015968" y="4138768"/>
            <a:ext cx="2701379" cy="556313"/>
          </a:xfrm>
          <a:prstGeom prst="rect">
            <a:avLst/>
          </a:prstGeom>
        </p:spPr>
        <p:txBody>
          <a:bodyPr lIns="0" tIns="0" rIns="0" bIns="0" rtlCol="0" anchor="t">
            <a:spAutoFit/>
          </a:bodyPr>
          <a:lstStyle/>
          <a:p>
            <a:pPr algn="ctr">
              <a:lnSpc>
                <a:spcPts val="4512"/>
              </a:lnSpc>
            </a:pPr>
            <a:r>
              <a:rPr lang="en-US" sz="3222">
                <a:solidFill>
                  <a:srgbClr val="965D50"/>
                </a:solidFill>
                <a:latin typeface="Canva Sans Bold"/>
              </a:rPr>
              <a:t>Self-Aware AI</a:t>
            </a:r>
          </a:p>
        </p:txBody>
      </p:sp>
      <p:sp>
        <p:nvSpPr>
          <p:cNvPr id="26" name="TextBox 26"/>
          <p:cNvSpPr txBox="1"/>
          <p:nvPr/>
        </p:nvSpPr>
        <p:spPr>
          <a:xfrm>
            <a:off x="13443251" y="4893078"/>
            <a:ext cx="3768321" cy="4543744"/>
          </a:xfrm>
          <a:prstGeom prst="rect">
            <a:avLst/>
          </a:prstGeom>
        </p:spPr>
        <p:txBody>
          <a:bodyPr lIns="0" tIns="0" rIns="0" bIns="0" rtlCol="0" anchor="t">
            <a:spAutoFit/>
          </a:bodyPr>
          <a:lstStyle/>
          <a:p>
            <a:pPr marL="564030" lvl="1" indent="-282015">
              <a:lnSpc>
                <a:spcPts val="3657"/>
              </a:lnSpc>
              <a:buFont typeface="Arial"/>
              <a:buChar char="•"/>
            </a:pPr>
            <a:r>
              <a:rPr lang="en-US" sz="2612">
                <a:solidFill>
                  <a:srgbClr val="767676"/>
                </a:solidFill>
                <a:latin typeface="Clear Sans"/>
              </a:rPr>
              <a:t>Algorithms that develop their own beliefs and desires based on past experiences and the emotional and mental state of others.</a:t>
            </a:r>
          </a:p>
          <a:p>
            <a:pPr marL="564030" lvl="1" indent="-282015">
              <a:lnSpc>
                <a:spcPts val="3657"/>
              </a:lnSpc>
              <a:buFont typeface="Arial"/>
              <a:buChar char="•"/>
            </a:pPr>
            <a:r>
              <a:rPr lang="en-US" sz="2612">
                <a:solidFill>
                  <a:srgbClr val="767676"/>
                </a:solidFill>
                <a:latin typeface="Clear Sans"/>
              </a:rPr>
              <a:t>No applications has been done yet.</a:t>
            </a: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rot="-4740408">
            <a:off x="4372617" y="816267"/>
            <a:ext cx="8092717" cy="10581858"/>
          </a:xfrm>
          <a:custGeom>
            <a:avLst/>
            <a:gdLst/>
            <a:ahLst/>
            <a:cxnLst/>
            <a:rect l="l" t="t" r="r" b="b"/>
            <a:pathLst>
              <a:path w="8092717" h="10581858">
                <a:moveTo>
                  <a:pt x="0" y="0"/>
                </a:moveTo>
                <a:lnTo>
                  <a:pt x="8092717" y="0"/>
                </a:lnTo>
                <a:lnTo>
                  <a:pt x="8092717" y="10581858"/>
                </a:lnTo>
                <a:lnTo>
                  <a:pt x="0" y="1058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660792">
            <a:off x="3714673" y="4573013"/>
            <a:ext cx="9408604" cy="5337245"/>
          </a:xfrm>
          <a:custGeom>
            <a:avLst/>
            <a:gdLst/>
            <a:ahLst/>
            <a:cxnLst/>
            <a:rect l="l" t="t" r="r" b="b"/>
            <a:pathLst>
              <a:path w="9408604" h="5337245">
                <a:moveTo>
                  <a:pt x="0" y="0"/>
                </a:moveTo>
                <a:lnTo>
                  <a:pt x="9408605" y="0"/>
                </a:lnTo>
                <a:lnTo>
                  <a:pt x="9408605" y="5337245"/>
                </a:lnTo>
                <a:lnTo>
                  <a:pt x="0" y="53372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704156">
            <a:off x="4463490" y="7017970"/>
            <a:ext cx="6939629" cy="1913087"/>
          </a:xfrm>
          <a:custGeom>
            <a:avLst/>
            <a:gdLst/>
            <a:ahLst/>
            <a:cxnLst/>
            <a:rect l="l" t="t" r="r" b="b"/>
            <a:pathLst>
              <a:path w="6939629" h="1913087">
                <a:moveTo>
                  <a:pt x="0" y="0"/>
                </a:moveTo>
                <a:lnTo>
                  <a:pt x="6939628" y="0"/>
                </a:lnTo>
                <a:lnTo>
                  <a:pt x="6939628" y="1913087"/>
                </a:lnTo>
                <a:lnTo>
                  <a:pt x="0" y="19130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rot="-5400000">
            <a:off x="838200" y="-1108450"/>
            <a:ext cx="17995390" cy="17995390"/>
          </a:xfrm>
          <a:custGeom>
            <a:avLst/>
            <a:gdLst/>
            <a:ahLst/>
            <a:cxnLst/>
            <a:rect l="l" t="t" r="r" b="b"/>
            <a:pathLst>
              <a:path w="17995390" h="17995390">
                <a:moveTo>
                  <a:pt x="0" y="0"/>
                </a:moveTo>
                <a:lnTo>
                  <a:pt x="17995390" y="0"/>
                </a:lnTo>
                <a:lnTo>
                  <a:pt x="17995390" y="17995389"/>
                </a:lnTo>
                <a:lnTo>
                  <a:pt x="0" y="17995389"/>
                </a:lnTo>
                <a:lnTo>
                  <a:pt x="0" y="0"/>
                </a:lnTo>
                <a:close/>
              </a:path>
            </a:pathLst>
          </a:custGeom>
          <a:blipFill>
            <a:blip r:embed="rId8">
              <a:alphaModFix amt="58000"/>
              <a:extLst>
                <a:ext uri="{96DAC541-7B7A-43D3-8B79-37D633B846F1}">
                  <asvg:svgBlip xmlns:asvg="http://schemas.microsoft.com/office/drawing/2016/SVG/main" r:embed="rId9"/>
                </a:ext>
              </a:extLst>
            </a:blip>
            <a:stretch>
              <a:fillRect/>
            </a:stretch>
          </a:blipFill>
        </p:spPr>
        <p:txBody>
          <a:bodyPr/>
          <a:lstStyle/>
          <a:p>
            <a:endParaRPr lang="en-US" dirty="0"/>
          </a:p>
        </p:txBody>
      </p:sp>
      <p:sp>
        <p:nvSpPr>
          <p:cNvPr id="6" name="TextBox 6"/>
          <p:cNvSpPr txBox="1"/>
          <p:nvPr/>
        </p:nvSpPr>
        <p:spPr>
          <a:xfrm>
            <a:off x="5412308" y="385057"/>
            <a:ext cx="7463383" cy="1566544"/>
          </a:xfrm>
          <a:prstGeom prst="rect">
            <a:avLst/>
          </a:prstGeom>
        </p:spPr>
        <p:txBody>
          <a:bodyPr lIns="0" tIns="0" rIns="0" bIns="0" rtlCol="0" anchor="t">
            <a:spAutoFit/>
          </a:bodyPr>
          <a:lstStyle/>
          <a:p>
            <a:pPr algn="ctr">
              <a:lnSpc>
                <a:spcPts val="12880"/>
              </a:lnSpc>
            </a:pPr>
            <a:r>
              <a:rPr lang="en-US" sz="9200">
                <a:solidFill>
                  <a:srgbClr val="CDBEFF"/>
                </a:solidFill>
                <a:latin typeface="Canva Sans Bold"/>
              </a:rPr>
              <a:t>Subsets of AI</a:t>
            </a:r>
          </a:p>
        </p:txBody>
      </p:sp>
      <p:sp>
        <p:nvSpPr>
          <p:cNvPr id="7" name="TextBox 7"/>
          <p:cNvSpPr txBox="1"/>
          <p:nvPr/>
        </p:nvSpPr>
        <p:spPr>
          <a:xfrm>
            <a:off x="5412308" y="2397755"/>
            <a:ext cx="3481239" cy="455960"/>
          </a:xfrm>
          <a:prstGeom prst="rect">
            <a:avLst/>
          </a:prstGeom>
        </p:spPr>
        <p:txBody>
          <a:bodyPr lIns="0" tIns="0" rIns="0" bIns="0" rtlCol="0" anchor="t">
            <a:spAutoFit/>
          </a:bodyPr>
          <a:lstStyle/>
          <a:p>
            <a:pPr algn="ctr">
              <a:lnSpc>
                <a:spcPts val="3743"/>
              </a:lnSpc>
            </a:pPr>
            <a:r>
              <a:rPr lang="en-US" sz="2673">
                <a:solidFill>
                  <a:srgbClr val="664139"/>
                </a:solidFill>
                <a:latin typeface="Canva Sans Bold"/>
              </a:rPr>
              <a:t>Artificial Intelligence</a:t>
            </a:r>
          </a:p>
        </p:txBody>
      </p:sp>
      <p:sp>
        <p:nvSpPr>
          <p:cNvPr id="8" name="TextBox 8"/>
          <p:cNvSpPr txBox="1"/>
          <p:nvPr/>
        </p:nvSpPr>
        <p:spPr>
          <a:xfrm>
            <a:off x="5030387" y="4687540"/>
            <a:ext cx="2948533" cy="455960"/>
          </a:xfrm>
          <a:prstGeom prst="rect">
            <a:avLst/>
          </a:prstGeom>
        </p:spPr>
        <p:txBody>
          <a:bodyPr lIns="0" tIns="0" rIns="0" bIns="0" rtlCol="0" anchor="t">
            <a:spAutoFit/>
          </a:bodyPr>
          <a:lstStyle/>
          <a:p>
            <a:pPr algn="ctr">
              <a:lnSpc>
                <a:spcPts val="3743"/>
              </a:lnSpc>
            </a:pPr>
            <a:r>
              <a:rPr lang="en-US" sz="2673">
                <a:solidFill>
                  <a:srgbClr val="664139"/>
                </a:solidFill>
                <a:latin typeface="Canva Sans Bold"/>
              </a:rPr>
              <a:t>Machine Learning</a:t>
            </a:r>
          </a:p>
        </p:txBody>
      </p:sp>
      <p:sp>
        <p:nvSpPr>
          <p:cNvPr id="9" name="TextBox 9"/>
          <p:cNvSpPr txBox="1"/>
          <p:nvPr/>
        </p:nvSpPr>
        <p:spPr>
          <a:xfrm>
            <a:off x="4748560" y="6894261"/>
            <a:ext cx="2404368" cy="347375"/>
          </a:xfrm>
          <a:prstGeom prst="rect">
            <a:avLst/>
          </a:prstGeom>
        </p:spPr>
        <p:txBody>
          <a:bodyPr lIns="0" tIns="0" rIns="0" bIns="0" rtlCol="0" anchor="t">
            <a:spAutoFit/>
          </a:bodyPr>
          <a:lstStyle/>
          <a:p>
            <a:pPr algn="ctr">
              <a:lnSpc>
                <a:spcPts val="2903"/>
              </a:lnSpc>
            </a:pPr>
            <a:r>
              <a:rPr lang="en-US" sz="2073">
                <a:solidFill>
                  <a:srgbClr val="664139"/>
                </a:solidFill>
                <a:latin typeface="Canva Sans Bold"/>
              </a:rPr>
              <a:t>Deep Learning</a:t>
            </a:r>
          </a:p>
        </p:txBody>
      </p:sp>
      <p:sp>
        <p:nvSpPr>
          <p:cNvPr id="10" name="TextBox 10"/>
          <p:cNvSpPr txBox="1"/>
          <p:nvPr/>
        </p:nvSpPr>
        <p:spPr>
          <a:xfrm>
            <a:off x="5170185" y="3047721"/>
            <a:ext cx="6354961" cy="925829"/>
          </a:xfrm>
          <a:prstGeom prst="rect">
            <a:avLst/>
          </a:prstGeom>
        </p:spPr>
        <p:txBody>
          <a:bodyPr lIns="0" tIns="0" rIns="0" bIns="0" rtlCol="0" anchor="t">
            <a:spAutoFit/>
          </a:bodyPr>
          <a:lstStyle/>
          <a:p>
            <a:pPr algn="ctr">
              <a:lnSpc>
                <a:spcPts val="2520"/>
              </a:lnSpc>
            </a:pPr>
            <a:r>
              <a:rPr lang="en-US" sz="1800" dirty="0">
                <a:solidFill>
                  <a:srgbClr val="271C1C"/>
                </a:solidFill>
                <a:latin typeface="Canva Sans"/>
              </a:rPr>
              <a:t>Its goal is to create intelligent machines that emulate </a:t>
            </a:r>
          </a:p>
          <a:p>
            <a:pPr>
              <a:lnSpc>
                <a:spcPts val="2520"/>
              </a:lnSpc>
            </a:pPr>
            <a:r>
              <a:rPr lang="en-US" sz="1800" dirty="0">
                <a:solidFill>
                  <a:srgbClr val="271C1C"/>
                </a:solidFill>
                <a:latin typeface="Canva Sans"/>
              </a:rPr>
              <a:t>and exceed human cognition such as being able to imitate</a:t>
            </a:r>
          </a:p>
          <a:p>
            <a:pPr>
              <a:lnSpc>
                <a:spcPts val="2520"/>
              </a:lnSpc>
            </a:pPr>
            <a:r>
              <a:rPr lang="en-US" sz="1800" dirty="0">
                <a:solidFill>
                  <a:srgbClr val="271C1C"/>
                </a:solidFill>
                <a:latin typeface="Canva Sans"/>
              </a:rPr>
              <a:t> reasoning and continuously learn from new data.</a:t>
            </a:r>
          </a:p>
        </p:txBody>
      </p:sp>
      <p:sp>
        <p:nvSpPr>
          <p:cNvPr id="11" name="TextBox 11"/>
          <p:cNvSpPr txBox="1"/>
          <p:nvPr/>
        </p:nvSpPr>
        <p:spPr>
          <a:xfrm>
            <a:off x="4014562" y="5417811"/>
            <a:ext cx="6739483" cy="611504"/>
          </a:xfrm>
          <a:prstGeom prst="rect">
            <a:avLst/>
          </a:prstGeom>
        </p:spPr>
        <p:txBody>
          <a:bodyPr lIns="0" tIns="0" rIns="0" bIns="0" rtlCol="0" anchor="t">
            <a:spAutoFit/>
          </a:bodyPr>
          <a:lstStyle/>
          <a:p>
            <a:pPr algn="ctr">
              <a:lnSpc>
                <a:spcPts val="2520"/>
              </a:lnSpc>
            </a:pPr>
            <a:r>
              <a:rPr lang="en-US" sz="1800">
                <a:solidFill>
                  <a:srgbClr val="271C1C"/>
                </a:solidFill>
                <a:latin typeface="Canva Sans"/>
              </a:rPr>
              <a:t>Involves training algorithms through data and</a:t>
            </a:r>
          </a:p>
          <a:p>
            <a:pPr algn="ctr">
              <a:lnSpc>
                <a:spcPts val="2520"/>
              </a:lnSpc>
            </a:pPr>
            <a:r>
              <a:rPr lang="en-US" sz="1800">
                <a:solidFill>
                  <a:srgbClr val="271C1C"/>
                </a:solidFill>
                <a:latin typeface="Canva Sans"/>
              </a:rPr>
              <a:t> learning through these data so that they can solve problems.</a:t>
            </a:r>
          </a:p>
        </p:txBody>
      </p:sp>
      <p:sp>
        <p:nvSpPr>
          <p:cNvPr id="12" name="TextBox 12"/>
          <p:cNvSpPr txBox="1"/>
          <p:nvPr/>
        </p:nvSpPr>
        <p:spPr>
          <a:xfrm>
            <a:off x="4621845" y="7441661"/>
            <a:ext cx="5524917" cy="722450"/>
          </a:xfrm>
          <a:prstGeom prst="rect">
            <a:avLst/>
          </a:prstGeom>
        </p:spPr>
        <p:txBody>
          <a:bodyPr lIns="0" tIns="0" rIns="0" bIns="0" rtlCol="0" anchor="t">
            <a:spAutoFit/>
          </a:bodyPr>
          <a:lstStyle/>
          <a:p>
            <a:pPr algn="ctr">
              <a:lnSpc>
                <a:spcPts val="1975"/>
              </a:lnSpc>
            </a:pPr>
            <a:r>
              <a:rPr lang="en-US" sz="1411">
                <a:solidFill>
                  <a:srgbClr val="271C1C"/>
                </a:solidFill>
                <a:latin typeface="Canva Sans"/>
              </a:rPr>
              <a:t>Uses neural networks with multiple hidden layers to</a:t>
            </a:r>
          </a:p>
          <a:p>
            <a:pPr algn="ctr">
              <a:lnSpc>
                <a:spcPts val="1975"/>
              </a:lnSpc>
            </a:pPr>
            <a:r>
              <a:rPr lang="en-US" sz="1411">
                <a:solidFill>
                  <a:srgbClr val="271C1C"/>
                </a:solidFill>
                <a:latin typeface="Canva Sans"/>
              </a:rPr>
              <a:t> extract additional insights from the input data and deliver more</a:t>
            </a:r>
          </a:p>
          <a:p>
            <a:pPr algn="ctr">
              <a:lnSpc>
                <a:spcPts val="1975"/>
              </a:lnSpc>
            </a:pPr>
            <a:r>
              <a:rPr lang="en-US" sz="1411">
                <a:solidFill>
                  <a:srgbClr val="271C1C"/>
                </a:solidFill>
                <a:latin typeface="Canva Sans"/>
              </a:rPr>
              <a:t> accurate predictions.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655666" y="-963412"/>
            <a:ext cx="4597438" cy="2842053"/>
          </a:xfrm>
          <a:custGeom>
            <a:avLst/>
            <a:gdLst/>
            <a:ahLst/>
            <a:cxnLst/>
            <a:rect l="l" t="t" r="r" b="b"/>
            <a:pathLst>
              <a:path w="4597438" h="2842053">
                <a:moveTo>
                  <a:pt x="0" y="0"/>
                </a:moveTo>
                <a:lnTo>
                  <a:pt x="4597439" y="0"/>
                </a:lnTo>
                <a:lnTo>
                  <a:pt x="4597439" y="2842052"/>
                </a:lnTo>
                <a:lnTo>
                  <a:pt x="0" y="28420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flipH="1">
            <a:off x="11207503" y="390596"/>
            <a:ext cx="2076668" cy="1276207"/>
          </a:xfrm>
          <a:custGeom>
            <a:avLst/>
            <a:gdLst/>
            <a:ahLst/>
            <a:cxnLst/>
            <a:rect l="l" t="t" r="r" b="b"/>
            <a:pathLst>
              <a:path w="2076668" h="1276207">
                <a:moveTo>
                  <a:pt x="2076669" y="0"/>
                </a:moveTo>
                <a:lnTo>
                  <a:pt x="0" y="0"/>
                </a:lnTo>
                <a:lnTo>
                  <a:pt x="0" y="1276208"/>
                </a:lnTo>
                <a:lnTo>
                  <a:pt x="2076669" y="1276208"/>
                </a:lnTo>
                <a:lnTo>
                  <a:pt x="2076669"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Freeform 4"/>
          <p:cNvSpPr/>
          <p:nvPr/>
        </p:nvSpPr>
        <p:spPr>
          <a:xfrm>
            <a:off x="13794348" y="-2447996"/>
            <a:ext cx="3837986" cy="4114800"/>
          </a:xfrm>
          <a:custGeom>
            <a:avLst/>
            <a:gdLst/>
            <a:ahLst/>
            <a:cxnLst/>
            <a:rect l="l" t="t" r="r" b="b"/>
            <a:pathLst>
              <a:path w="3837986" h="4114800">
                <a:moveTo>
                  <a:pt x="0" y="0"/>
                </a:moveTo>
                <a:lnTo>
                  <a:pt x="3837986" y="0"/>
                </a:lnTo>
                <a:lnTo>
                  <a:pt x="3837986"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5" name="Freeform 5"/>
          <p:cNvSpPr/>
          <p:nvPr/>
        </p:nvSpPr>
        <p:spPr>
          <a:xfrm>
            <a:off x="5649912" y="-3759204"/>
            <a:ext cx="5357753" cy="5591583"/>
          </a:xfrm>
          <a:custGeom>
            <a:avLst/>
            <a:gdLst/>
            <a:ahLst/>
            <a:cxnLst/>
            <a:rect l="l" t="t" r="r" b="b"/>
            <a:pathLst>
              <a:path w="5357753" h="5591583">
                <a:moveTo>
                  <a:pt x="0" y="0"/>
                </a:moveTo>
                <a:lnTo>
                  <a:pt x="5357753" y="0"/>
                </a:lnTo>
                <a:lnTo>
                  <a:pt x="5357753" y="5591583"/>
                </a:lnTo>
                <a:lnTo>
                  <a:pt x="0" y="559158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6" name="Freeform 6"/>
          <p:cNvSpPr/>
          <p:nvPr/>
        </p:nvSpPr>
        <p:spPr>
          <a:xfrm>
            <a:off x="15061614" y="2442550"/>
            <a:ext cx="3226386" cy="7591496"/>
          </a:xfrm>
          <a:custGeom>
            <a:avLst/>
            <a:gdLst/>
            <a:ahLst/>
            <a:cxnLst/>
            <a:rect l="l" t="t" r="r" b="b"/>
            <a:pathLst>
              <a:path w="3226386" h="7591496">
                <a:moveTo>
                  <a:pt x="0" y="0"/>
                </a:moveTo>
                <a:lnTo>
                  <a:pt x="3226386" y="0"/>
                </a:lnTo>
                <a:lnTo>
                  <a:pt x="3226386" y="7591496"/>
                </a:lnTo>
                <a:lnTo>
                  <a:pt x="0" y="7591496"/>
                </a:lnTo>
                <a:lnTo>
                  <a:pt x="0" y="0"/>
                </a:lnTo>
                <a:close/>
              </a:path>
            </a:pathLst>
          </a:custGeom>
          <a:blipFill>
            <a:blip r:embed="rId11"/>
            <a:stretch>
              <a:fillRect/>
            </a:stretch>
          </a:blipFill>
        </p:spPr>
        <p:txBody>
          <a:bodyPr/>
          <a:lstStyle/>
          <a:p>
            <a:endParaRPr lang="en-US"/>
          </a:p>
        </p:txBody>
      </p:sp>
      <p:sp>
        <p:nvSpPr>
          <p:cNvPr id="7" name="TextBox 7"/>
          <p:cNvSpPr txBox="1"/>
          <p:nvPr/>
        </p:nvSpPr>
        <p:spPr>
          <a:xfrm>
            <a:off x="655666" y="1955584"/>
            <a:ext cx="8727764" cy="1343034"/>
          </a:xfrm>
          <a:prstGeom prst="rect">
            <a:avLst/>
          </a:prstGeom>
        </p:spPr>
        <p:txBody>
          <a:bodyPr lIns="0" tIns="0" rIns="0" bIns="0" rtlCol="0" anchor="t">
            <a:spAutoFit/>
          </a:bodyPr>
          <a:lstStyle/>
          <a:p>
            <a:pPr algn="ctr">
              <a:lnSpc>
                <a:spcPts val="11080"/>
              </a:lnSpc>
            </a:pPr>
            <a:r>
              <a:rPr lang="en-US" sz="7914">
                <a:solidFill>
                  <a:srgbClr val="2B4B82"/>
                </a:solidFill>
                <a:latin typeface="Canva Sans Bold"/>
              </a:rPr>
              <a:t>Machine Learning</a:t>
            </a:r>
          </a:p>
        </p:txBody>
      </p:sp>
      <p:sp>
        <p:nvSpPr>
          <p:cNvPr id="8" name="TextBox 8"/>
          <p:cNvSpPr txBox="1"/>
          <p:nvPr/>
        </p:nvSpPr>
        <p:spPr>
          <a:xfrm>
            <a:off x="337281" y="3451019"/>
            <a:ext cx="13457067" cy="1780540"/>
          </a:xfrm>
          <a:prstGeom prst="rect">
            <a:avLst/>
          </a:prstGeom>
        </p:spPr>
        <p:txBody>
          <a:bodyPr lIns="0" tIns="0" rIns="0" bIns="0" rtlCol="0" anchor="t">
            <a:spAutoFit/>
          </a:bodyPr>
          <a:lstStyle/>
          <a:p>
            <a:pPr marL="734059" lvl="1" indent="-367030" algn="l">
              <a:lnSpc>
                <a:spcPts val="4759"/>
              </a:lnSpc>
              <a:buFont typeface="Arial"/>
              <a:buChar char="•"/>
            </a:pPr>
            <a:r>
              <a:rPr lang="en-US" sz="3399" dirty="0">
                <a:solidFill>
                  <a:srgbClr val="E49081"/>
                </a:solidFill>
                <a:latin typeface="Canva Sans"/>
              </a:rPr>
              <a:t>It is about creating computer programs that can automatically learn from experience and adapt to new situations.</a:t>
            </a:r>
          </a:p>
        </p:txBody>
      </p:sp>
      <p:sp>
        <p:nvSpPr>
          <p:cNvPr id="9" name="TextBox 9"/>
          <p:cNvSpPr txBox="1"/>
          <p:nvPr/>
        </p:nvSpPr>
        <p:spPr>
          <a:xfrm>
            <a:off x="294117" y="5383959"/>
            <a:ext cx="13543394" cy="2283070"/>
          </a:xfrm>
          <a:prstGeom prst="rect">
            <a:avLst/>
          </a:prstGeom>
        </p:spPr>
        <p:txBody>
          <a:bodyPr lIns="0" tIns="0" rIns="0" bIns="0" rtlCol="0" anchor="t">
            <a:spAutoFit/>
          </a:bodyPr>
          <a:lstStyle/>
          <a:p>
            <a:pPr marL="703115" lvl="1" indent="-351558">
              <a:lnSpc>
                <a:spcPts val="4559"/>
              </a:lnSpc>
              <a:buFont typeface="Arial"/>
              <a:buChar char="•"/>
            </a:pPr>
            <a:r>
              <a:rPr lang="en-US" sz="3256" dirty="0">
                <a:solidFill>
                  <a:srgbClr val="D4A911"/>
                </a:solidFill>
                <a:latin typeface="Canva Sans"/>
              </a:rPr>
              <a:t> It’s done by feeding large amounts of data to algorithms that can identify patterns and relationships within the data, and use that knowledge to make predictions or decisions in new situations.</a:t>
            </a:r>
          </a:p>
        </p:txBody>
      </p:sp>
      <p:sp>
        <p:nvSpPr>
          <p:cNvPr id="10" name="TextBox 10"/>
          <p:cNvSpPr txBox="1"/>
          <p:nvPr/>
        </p:nvSpPr>
        <p:spPr>
          <a:xfrm>
            <a:off x="294117" y="7867054"/>
            <a:ext cx="13284172" cy="1780540"/>
          </a:xfrm>
          <a:prstGeom prst="rect">
            <a:avLst/>
          </a:prstGeom>
        </p:spPr>
        <p:txBody>
          <a:bodyPr lIns="0" tIns="0" rIns="0" bIns="0" rtlCol="0" anchor="t">
            <a:spAutoFit/>
          </a:bodyPr>
          <a:lstStyle/>
          <a:p>
            <a:pPr marL="734059" lvl="1" indent="-367030">
              <a:lnSpc>
                <a:spcPts val="4759"/>
              </a:lnSpc>
              <a:buFont typeface="Arial"/>
              <a:buChar char="•"/>
            </a:pPr>
            <a:r>
              <a:rPr lang="en-US" sz="3399" dirty="0">
                <a:solidFill>
                  <a:srgbClr val="29ABE2"/>
                </a:solidFill>
                <a:latin typeface="Canva Sans"/>
              </a:rPr>
              <a:t>Machine learning has a wide range of applications, from image and speech recognition to fraud detection and autonomous vehicles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anim calcmode="lin" valueType="num">
                                      <p:cBhvr>
                                        <p:cTn id="37" dur="1000" fill="hold"/>
                                        <p:tgtEl>
                                          <p:spTgt spid="9"/>
                                        </p:tgtEl>
                                        <p:attrNameLst>
                                          <p:attrName>ppt_x</p:attrName>
                                        </p:attrNameLst>
                                      </p:cBhvr>
                                      <p:tavLst>
                                        <p:tav tm="0">
                                          <p:val>
                                            <p:strVal val="#ppt_x"/>
                                          </p:val>
                                        </p:tav>
                                        <p:tav tm="100000">
                                          <p:val>
                                            <p:strVal val="#ppt_x"/>
                                          </p:val>
                                        </p:tav>
                                      </p:tavLst>
                                    </p:anim>
                                    <p:anim calcmode="lin" valueType="num">
                                      <p:cBhvr>
                                        <p:cTn id="3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1000"/>
                                        <p:tgtEl>
                                          <p:spTgt spid="10"/>
                                        </p:tgtEl>
                                      </p:cBhvr>
                                    </p:animEffect>
                                    <p:anim calcmode="lin" valueType="num">
                                      <p:cBhvr>
                                        <p:cTn id="44" dur="1000" fill="hold"/>
                                        <p:tgtEl>
                                          <p:spTgt spid="10"/>
                                        </p:tgtEl>
                                        <p:attrNameLst>
                                          <p:attrName>ppt_x</p:attrName>
                                        </p:attrNameLst>
                                      </p:cBhvr>
                                      <p:tavLst>
                                        <p:tav tm="0">
                                          <p:val>
                                            <p:strVal val="#ppt_x"/>
                                          </p:val>
                                        </p:tav>
                                        <p:tav tm="100000">
                                          <p:val>
                                            <p:strVal val="#ppt_x"/>
                                          </p:val>
                                        </p:tav>
                                      </p:tavLst>
                                    </p:anim>
                                    <p:anim calcmode="lin" valueType="num">
                                      <p:cBhvr>
                                        <p:cTn id="4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8" grpId="0"/>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sp>
        <p:nvSpPr>
          <p:cNvPr id="2" name="Freeform 2"/>
          <p:cNvSpPr/>
          <p:nvPr/>
        </p:nvSpPr>
        <p:spPr>
          <a:xfrm>
            <a:off x="12443088" y="-1095217"/>
            <a:ext cx="6414740" cy="6631780"/>
          </a:xfrm>
          <a:custGeom>
            <a:avLst/>
            <a:gdLst/>
            <a:ahLst/>
            <a:cxnLst/>
            <a:rect l="l" t="t" r="r" b="b"/>
            <a:pathLst>
              <a:path w="6414740" h="6631780">
                <a:moveTo>
                  <a:pt x="0" y="0"/>
                </a:moveTo>
                <a:lnTo>
                  <a:pt x="6414740" y="0"/>
                </a:lnTo>
                <a:lnTo>
                  <a:pt x="6414740" y="6631780"/>
                </a:lnTo>
                <a:lnTo>
                  <a:pt x="0" y="6631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946160" y="910315"/>
            <a:ext cx="9569415" cy="883920"/>
          </a:xfrm>
          <a:prstGeom prst="rect">
            <a:avLst/>
          </a:prstGeom>
        </p:spPr>
        <p:txBody>
          <a:bodyPr lIns="0" tIns="0" rIns="0" bIns="0" rtlCol="0" anchor="t">
            <a:spAutoFit/>
          </a:bodyPr>
          <a:lstStyle/>
          <a:p>
            <a:pPr algn="ctr">
              <a:lnSpc>
                <a:spcPts val="6719"/>
              </a:lnSpc>
            </a:pPr>
            <a:r>
              <a:rPr lang="en-US" sz="6399" dirty="0">
                <a:solidFill>
                  <a:srgbClr val="2B4B82"/>
                </a:solidFill>
                <a:latin typeface="Clear Sans Bold"/>
              </a:rPr>
              <a:t>Types of ML</a:t>
            </a:r>
          </a:p>
        </p:txBody>
      </p:sp>
      <p:graphicFrame>
        <p:nvGraphicFramePr>
          <p:cNvPr id="4" name="Table 4"/>
          <p:cNvGraphicFramePr>
            <a:graphicFrameLocks noGrp="1"/>
          </p:cNvGraphicFramePr>
          <p:nvPr/>
        </p:nvGraphicFramePr>
        <p:xfrm>
          <a:off x="1028700" y="5989875"/>
          <a:ext cx="16313139" cy="4038600"/>
        </p:xfrm>
        <a:graphic>
          <a:graphicData uri="http://schemas.openxmlformats.org/drawingml/2006/table">
            <a:tbl>
              <a:tblPr/>
              <a:tblGrid>
                <a:gridCol w="5437713">
                  <a:extLst>
                    <a:ext uri="{9D8B030D-6E8A-4147-A177-3AD203B41FA5}">
                      <a16:colId xmlns:a16="http://schemas.microsoft.com/office/drawing/2014/main" val="20000"/>
                    </a:ext>
                  </a:extLst>
                </a:gridCol>
                <a:gridCol w="5437713">
                  <a:extLst>
                    <a:ext uri="{9D8B030D-6E8A-4147-A177-3AD203B41FA5}">
                      <a16:colId xmlns:a16="http://schemas.microsoft.com/office/drawing/2014/main" val="20001"/>
                    </a:ext>
                  </a:extLst>
                </a:gridCol>
                <a:gridCol w="5437713">
                  <a:extLst>
                    <a:ext uri="{9D8B030D-6E8A-4147-A177-3AD203B41FA5}">
                      <a16:colId xmlns:a16="http://schemas.microsoft.com/office/drawing/2014/main" val="20002"/>
                    </a:ext>
                  </a:extLst>
                </a:gridCol>
              </a:tblGrid>
              <a:tr h="1002421">
                <a:tc>
                  <a:txBody>
                    <a:bodyPr/>
                    <a:lstStyle/>
                    <a:p>
                      <a:pPr algn="l">
                        <a:lnSpc>
                          <a:spcPts val="3919"/>
                        </a:lnSpc>
                        <a:defRPr/>
                      </a:pPr>
                      <a:r>
                        <a:rPr lang="en-US" sz="2799">
                          <a:solidFill>
                            <a:srgbClr val="2B4B82"/>
                          </a:solidFill>
                          <a:latin typeface="Clear Sans Bold"/>
                        </a:rPr>
                        <a:t>Supervised Learning</a:t>
                      </a:r>
                      <a:endParaRPr lang="en-US" sz="1100"/>
                    </a:p>
                  </a:txBody>
                  <a:tcPr marL="190500" marR="190500" marT="190500" marB="190500" anchor="b">
                    <a:lnL w="47625" cap="flat" cmpd="sng" algn="ctr">
                      <a:solidFill>
                        <a:srgbClr val="F7B4A7"/>
                      </a:solidFill>
                      <a:prstDash val="solid"/>
                      <a:round/>
                      <a:headEnd type="none" w="med" len="med"/>
                      <a:tailEnd type="none" w="med" len="med"/>
                    </a:lnL>
                    <a:lnR w="47625" cap="flat" cmpd="sng" algn="ctr">
                      <a:solidFill>
                        <a:srgbClr val="F7B4A7"/>
                      </a:solidFill>
                      <a:prstDash val="solid"/>
                      <a:round/>
                      <a:headEnd type="none" w="med" len="med"/>
                      <a:tailEnd type="none" w="med" len="med"/>
                    </a:lnR>
                    <a:lnT w="47625" cap="flat" cmpd="sng" algn="ctr">
                      <a:solidFill>
                        <a:srgbClr val="F7B4A7"/>
                      </a:solidFill>
                      <a:prstDash val="solid"/>
                      <a:round/>
                      <a:headEnd type="none" w="med" len="med"/>
                      <a:tailEnd type="none" w="med" len="med"/>
                    </a:lnT>
                    <a:lnB w="47625" cap="flat" cmpd="sng" algn="ctr">
                      <a:solidFill>
                        <a:srgbClr val="F7B4A7"/>
                      </a:solidFill>
                      <a:prstDash val="solid"/>
                      <a:round/>
                      <a:headEnd type="none" w="med" len="med"/>
                      <a:tailEnd type="none" w="med" len="med"/>
                    </a:lnB>
                  </a:tcPr>
                </a:tc>
                <a:tc>
                  <a:txBody>
                    <a:bodyPr/>
                    <a:lstStyle/>
                    <a:p>
                      <a:pPr algn="l">
                        <a:lnSpc>
                          <a:spcPts val="3919"/>
                        </a:lnSpc>
                        <a:defRPr/>
                      </a:pPr>
                      <a:r>
                        <a:rPr lang="en-US" sz="2799">
                          <a:solidFill>
                            <a:srgbClr val="2B4B82"/>
                          </a:solidFill>
                          <a:latin typeface="Clear Sans Bold"/>
                        </a:rPr>
                        <a:t>Unsupervised Learning</a:t>
                      </a:r>
                      <a:endParaRPr lang="en-US" sz="1100"/>
                    </a:p>
                  </a:txBody>
                  <a:tcPr marL="190500" marR="190500" marT="190500" marB="190500" anchor="b">
                    <a:lnL w="47625" cap="flat" cmpd="sng" algn="ctr">
                      <a:solidFill>
                        <a:srgbClr val="F7B4A7"/>
                      </a:solidFill>
                      <a:prstDash val="solid"/>
                      <a:round/>
                      <a:headEnd type="none" w="med" len="med"/>
                      <a:tailEnd type="none" w="med" len="med"/>
                    </a:lnL>
                    <a:lnR w="47625" cap="flat" cmpd="sng" algn="ctr">
                      <a:solidFill>
                        <a:srgbClr val="F7B4A7"/>
                      </a:solidFill>
                      <a:prstDash val="solid"/>
                      <a:round/>
                      <a:headEnd type="none" w="med" len="med"/>
                      <a:tailEnd type="none" w="med" len="med"/>
                    </a:lnR>
                    <a:lnT w="47625" cap="flat" cmpd="sng" algn="ctr">
                      <a:solidFill>
                        <a:srgbClr val="F7B4A7"/>
                      </a:solidFill>
                      <a:prstDash val="solid"/>
                      <a:round/>
                      <a:headEnd type="none" w="med" len="med"/>
                      <a:tailEnd type="none" w="med" len="med"/>
                    </a:lnT>
                    <a:lnB w="47625" cap="flat" cmpd="sng" algn="ctr">
                      <a:solidFill>
                        <a:srgbClr val="F7B4A7"/>
                      </a:solidFill>
                      <a:prstDash val="solid"/>
                      <a:round/>
                      <a:headEnd type="none" w="med" len="med"/>
                      <a:tailEnd type="none" w="med" len="med"/>
                    </a:lnB>
                  </a:tcPr>
                </a:tc>
                <a:tc>
                  <a:txBody>
                    <a:bodyPr/>
                    <a:lstStyle/>
                    <a:p>
                      <a:pPr algn="l">
                        <a:lnSpc>
                          <a:spcPts val="3919"/>
                        </a:lnSpc>
                        <a:defRPr/>
                      </a:pPr>
                      <a:r>
                        <a:rPr lang="en-US" sz="2799" dirty="0">
                          <a:solidFill>
                            <a:srgbClr val="2B4B82"/>
                          </a:solidFill>
                          <a:latin typeface="Clear Sans Bold"/>
                        </a:rPr>
                        <a:t>Reinforcement Learning</a:t>
                      </a:r>
                      <a:endParaRPr lang="en-US" sz="1100" dirty="0"/>
                    </a:p>
                  </a:txBody>
                  <a:tcPr marL="190500" marR="190500" marT="190500" marB="190500" anchor="b">
                    <a:lnL w="47625" cap="flat" cmpd="sng" algn="ctr">
                      <a:solidFill>
                        <a:srgbClr val="F7B4A7"/>
                      </a:solidFill>
                      <a:prstDash val="solid"/>
                      <a:round/>
                      <a:headEnd type="none" w="med" len="med"/>
                      <a:tailEnd type="none" w="med" len="med"/>
                    </a:lnL>
                    <a:lnR w="47625" cap="flat" cmpd="sng" algn="ctr">
                      <a:solidFill>
                        <a:srgbClr val="F7B4A7"/>
                      </a:solidFill>
                      <a:prstDash val="solid"/>
                      <a:round/>
                      <a:headEnd type="none" w="med" len="med"/>
                      <a:tailEnd type="none" w="med" len="med"/>
                    </a:lnR>
                    <a:lnT w="47625" cap="flat" cmpd="sng" algn="ctr">
                      <a:solidFill>
                        <a:srgbClr val="F7B4A7"/>
                      </a:solidFill>
                      <a:prstDash val="solid"/>
                      <a:round/>
                      <a:headEnd type="none" w="med" len="med"/>
                      <a:tailEnd type="none" w="med" len="med"/>
                    </a:lnT>
                    <a:lnB w="47625" cap="flat" cmpd="sng" algn="ctr">
                      <a:solidFill>
                        <a:srgbClr val="F7B4A7"/>
                      </a:solidFill>
                      <a:prstDash val="solid"/>
                      <a:round/>
                      <a:headEnd type="none" w="med" len="med"/>
                      <a:tailEnd type="none" w="med" len="med"/>
                    </a:lnB>
                  </a:tcPr>
                </a:tc>
                <a:extLst>
                  <a:ext uri="{0D108BD9-81ED-4DB2-BD59-A6C34878D82A}">
                    <a16:rowId xmlns:a16="http://schemas.microsoft.com/office/drawing/2014/main" val="10000"/>
                  </a:ext>
                </a:extLst>
              </a:tr>
              <a:tr h="3036179">
                <a:tc>
                  <a:txBody>
                    <a:bodyPr/>
                    <a:lstStyle/>
                    <a:p>
                      <a:pPr algn="l">
                        <a:lnSpc>
                          <a:spcPts val="3359"/>
                        </a:lnSpc>
                        <a:defRPr/>
                      </a:pPr>
                      <a:r>
                        <a:rPr lang="en-US" sz="2400">
                          <a:solidFill>
                            <a:srgbClr val="2B4B82"/>
                          </a:solidFill>
                          <a:latin typeface="Clear Sans"/>
                        </a:rPr>
                        <a:t>Involves training a model on labeled data, labeled dataset is one that has both input and output parameters and using that model to make predictions or classifications on new data.</a:t>
                      </a:r>
                      <a:endParaRPr lang="en-US" sz="1100"/>
                    </a:p>
                  </a:txBody>
                  <a:tcPr marL="190500" marR="190500" marT="190500" marB="190500" anchor="b">
                    <a:lnL w="47625" cap="flat" cmpd="sng" algn="ctr">
                      <a:solidFill>
                        <a:srgbClr val="F7B4A7"/>
                      </a:solidFill>
                      <a:prstDash val="solid"/>
                      <a:round/>
                      <a:headEnd type="none" w="med" len="med"/>
                      <a:tailEnd type="none" w="med" len="med"/>
                    </a:lnL>
                    <a:lnR w="47625" cap="flat" cmpd="sng" algn="ctr">
                      <a:solidFill>
                        <a:srgbClr val="F7B4A7"/>
                      </a:solidFill>
                      <a:prstDash val="solid"/>
                      <a:round/>
                      <a:headEnd type="none" w="med" len="med"/>
                      <a:tailEnd type="none" w="med" len="med"/>
                    </a:lnR>
                    <a:lnT w="47625" cap="flat" cmpd="sng" algn="ctr">
                      <a:solidFill>
                        <a:srgbClr val="F7B4A7"/>
                      </a:solidFill>
                      <a:prstDash val="solid"/>
                      <a:round/>
                      <a:headEnd type="none" w="med" len="med"/>
                      <a:tailEnd type="none" w="med" len="med"/>
                    </a:lnT>
                    <a:lnB w="47625" cap="flat" cmpd="sng" algn="ctr">
                      <a:solidFill>
                        <a:srgbClr val="F7B4A7"/>
                      </a:solidFill>
                      <a:prstDash val="solid"/>
                      <a:round/>
                      <a:headEnd type="none" w="med" len="med"/>
                      <a:tailEnd type="none" w="med" len="med"/>
                    </a:lnB>
                  </a:tcPr>
                </a:tc>
                <a:tc>
                  <a:txBody>
                    <a:bodyPr/>
                    <a:lstStyle/>
                    <a:p>
                      <a:pPr algn="l">
                        <a:lnSpc>
                          <a:spcPts val="3359"/>
                        </a:lnSpc>
                        <a:defRPr/>
                      </a:pPr>
                      <a:r>
                        <a:rPr lang="en-US" sz="2400" dirty="0">
                          <a:solidFill>
                            <a:srgbClr val="2B4B82"/>
                          </a:solidFill>
                          <a:latin typeface="Clear Sans"/>
                        </a:rPr>
                        <a:t>Involves training a model on neither classified nor labeled data, and having the model find patterns and relationships within the data on its own </a:t>
                      </a:r>
                      <a:endParaRPr lang="en-US" sz="1100" dirty="0"/>
                    </a:p>
                    <a:p>
                      <a:pPr>
                        <a:lnSpc>
                          <a:spcPts val="3359"/>
                        </a:lnSpc>
                      </a:pPr>
                      <a:endParaRPr lang="en-US" sz="1100" dirty="0"/>
                    </a:p>
                  </a:txBody>
                  <a:tcPr marL="190500" marR="190500" marT="190500" marB="190500" anchor="b">
                    <a:lnL w="47625" cap="flat" cmpd="sng" algn="ctr">
                      <a:solidFill>
                        <a:srgbClr val="F7B4A7"/>
                      </a:solidFill>
                      <a:prstDash val="solid"/>
                      <a:round/>
                      <a:headEnd type="none" w="med" len="med"/>
                      <a:tailEnd type="none" w="med" len="med"/>
                    </a:lnL>
                    <a:lnR w="47625" cap="flat" cmpd="sng" algn="ctr">
                      <a:solidFill>
                        <a:srgbClr val="F7B4A7"/>
                      </a:solidFill>
                      <a:prstDash val="solid"/>
                      <a:round/>
                      <a:headEnd type="none" w="med" len="med"/>
                      <a:tailEnd type="none" w="med" len="med"/>
                    </a:lnR>
                    <a:lnT w="47625" cap="flat" cmpd="sng" algn="ctr">
                      <a:solidFill>
                        <a:srgbClr val="F7B4A7"/>
                      </a:solidFill>
                      <a:prstDash val="solid"/>
                      <a:round/>
                      <a:headEnd type="none" w="med" len="med"/>
                      <a:tailEnd type="none" w="med" len="med"/>
                    </a:lnT>
                    <a:lnB w="47625" cap="flat" cmpd="sng" algn="ctr">
                      <a:solidFill>
                        <a:srgbClr val="F7B4A7"/>
                      </a:solidFill>
                      <a:prstDash val="solid"/>
                      <a:round/>
                      <a:headEnd type="none" w="med" len="med"/>
                      <a:tailEnd type="none" w="med" len="med"/>
                    </a:lnB>
                  </a:tcPr>
                </a:tc>
                <a:tc>
                  <a:txBody>
                    <a:bodyPr/>
                    <a:lstStyle/>
                    <a:p>
                      <a:pPr algn="l">
                        <a:lnSpc>
                          <a:spcPts val="3359"/>
                        </a:lnSpc>
                        <a:defRPr/>
                      </a:pPr>
                      <a:r>
                        <a:rPr lang="en-US" sz="2400" dirty="0">
                          <a:solidFill>
                            <a:srgbClr val="2B4B82"/>
                          </a:solidFill>
                          <a:latin typeface="Clear Sans"/>
                        </a:rPr>
                        <a:t>Involves training a model through trial and error, where the model receives feedback in the form of rewards or punishments for its actions.</a:t>
                      </a:r>
                      <a:endParaRPr lang="en-US" sz="1100" dirty="0"/>
                    </a:p>
                    <a:p>
                      <a:pPr>
                        <a:lnSpc>
                          <a:spcPts val="3359"/>
                        </a:lnSpc>
                      </a:pPr>
                      <a:endParaRPr lang="en-US" sz="1100" dirty="0"/>
                    </a:p>
                  </a:txBody>
                  <a:tcPr marL="190500" marR="190500" marT="190500" marB="190500" anchor="b">
                    <a:lnL w="47625" cap="flat" cmpd="sng" algn="ctr">
                      <a:solidFill>
                        <a:srgbClr val="F7B4A7"/>
                      </a:solidFill>
                      <a:prstDash val="solid"/>
                      <a:round/>
                      <a:headEnd type="none" w="med" len="med"/>
                      <a:tailEnd type="none" w="med" len="med"/>
                    </a:lnL>
                    <a:lnR w="47625" cap="flat" cmpd="sng" algn="ctr">
                      <a:solidFill>
                        <a:srgbClr val="F7B4A7"/>
                      </a:solidFill>
                      <a:prstDash val="solid"/>
                      <a:round/>
                      <a:headEnd type="none" w="med" len="med"/>
                      <a:tailEnd type="none" w="med" len="med"/>
                    </a:lnR>
                    <a:lnT w="47625" cap="flat" cmpd="sng" algn="ctr">
                      <a:solidFill>
                        <a:srgbClr val="F7B4A7"/>
                      </a:solidFill>
                      <a:prstDash val="solid"/>
                      <a:round/>
                      <a:headEnd type="none" w="med" len="med"/>
                      <a:tailEnd type="none" w="med" len="med"/>
                    </a:lnT>
                    <a:lnB w="47625" cap="flat" cmpd="sng" algn="ctr">
                      <a:solidFill>
                        <a:srgbClr val="F7B4A7"/>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AutoShape 2"/>
          <p:cNvSpPr/>
          <p:nvPr/>
        </p:nvSpPr>
        <p:spPr>
          <a:xfrm>
            <a:off x="1938974" y="5278310"/>
            <a:ext cx="1606628" cy="6960"/>
          </a:xfrm>
          <a:prstGeom prst="line">
            <a:avLst/>
          </a:prstGeom>
          <a:ln w="28575" cap="flat">
            <a:solidFill>
              <a:srgbClr val="31356E"/>
            </a:solidFill>
            <a:prstDash val="solid"/>
            <a:headEnd type="none" w="sm" len="sm"/>
            <a:tailEnd type="none" w="sm" len="sm"/>
          </a:ln>
        </p:spPr>
        <p:txBody>
          <a:bodyPr/>
          <a:lstStyle/>
          <a:p>
            <a:endParaRPr lang="en-US"/>
          </a:p>
        </p:txBody>
      </p:sp>
      <p:grpSp>
        <p:nvGrpSpPr>
          <p:cNvPr id="3" name="Group 3"/>
          <p:cNvGrpSpPr/>
          <p:nvPr/>
        </p:nvGrpSpPr>
        <p:grpSpPr>
          <a:xfrm>
            <a:off x="1038262" y="4836298"/>
            <a:ext cx="900712" cy="884024"/>
            <a:chOff x="0" y="0"/>
            <a:chExt cx="825825" cy="810524"/>
          </a:xfrm>
        </p:grpSpPr>
        <p:sp>
          <p:nvSpPr>
            <p:cNvPr id="4" name="Freeform 4"/>
            <p:cNvSpPr/>
            <p:nvPr/>
          </p:nvSpPr>
          <p:spPr>
            <a:xfrm>
              <a:off x="0" y="0"/>
              <a:ext cx="825825" cy="810524"/>
            </a:xfrm>
            <a:custGeom>
              <a:avLst/>
              <a:gdLst/>
              <a:ahLst/>
              <a:cxnLst/>
              <a:rect l="l" t="t" r="r" b="b"/>
              <a:pathLst>
                <a:path w="825825" h="810524">
                  <a:moveTo>
                    <a:pt x="0" y="0"/>
                  </a:moveTo>
                  <a:lnTo>
                    <a:pt x="825825" y="0"/>
                  </a:lnTo>
                  <a:lnTo>
                    <a:pt x="825825" y="810524"/>
                  </a:lnTo>
                  <a:lnTo>
                    <a:pt x="0" y="810524"/>
                  </a:lnTo>
                  <a:close/>
                </a:path>
              </a:pathLst>
            </a:custGeom>
            <a:solidFill>
              <a:srgbClr val="94DDDE"/>
            </a:solidFill>
          </p:spPr>
          <p:txBody>
            <a:bodyPr/>
            <a:lstStyle/>
            <a:p>
              <a:endParaRPr lang="en-US"/>
            </a:p>
          </p:txBody>
        </p:sp>
        <p:sp>
          <p:nvSpPr>
            <p:cNvPr id="5" name="TextBox 5"/>
            <p:cNvSpPr txBox="1"/>
            <p:nvPr/>
          </p:nvSpPr>
          <p:spPr>
            <a:xfrm>
              <a:off x="0" y="-76200"/>
              <a:ext cx="825825" cy="886724"/>
            </a:xfrm>
            <a:prstGeom prst="rect">
              <a:avLst/>
            </a:prstGeom>
          </p:spPr>
          <p:txBody>
            <a:bodyPr lIns="0" tIns="0" rIns="0" bIns="0" rtlCol="0" anchor="ctr"/>
            <a:lstStyle/>
            <a:p>
              <a:pPr marL="0" lvl="0" indent="0" algn="ctr">
                <a:lnSpc>
                  <a:spcPts val="6160"/>
                </a:lnSpc>
                <a:spcBef>
                  <a:spcPct val="0"/>
                </a:spcBef>
              </a:pPr>
              <a:r>
                <a:rPr lang="en-US" sz="4400" u="none" spc="752">
                  <a:solidFill>
                    <a:srgbClr val="2B4B82"/>
                  </a:solidFill>
                  <a:latin typeface="Clear Sans Bold"/>
                </a:rPr>
                <a:t>1</a:t>
              </a:r>
            </a:p>
          </p:txBody>
        </p:sp>
      </p:grpSp>
      <p:grpSp>
        <p:nvGrpSpPr>
          <p:cNvPr id="6" name="Group 6"/>
          <p:cNvGrpSpPr/>
          <p:nvPr/>
        </p:nvGrpSpPr>
        <p:grpSpPr>
          <a:xfrm>
            <a:off x="3545603" y="4843258"/>
            <a:ext cx="900712" cy="884024"/>
            <a:chOff x="0" y="0"/>
            <a:chExt cx="825825" cy="810524"/>
          </a:xfrm>
        </p:grpSpPr>
        <p:sp>
          <p:nvSpPr>
            <p:cNvPr id="7" name="Freeform 7"/>
            <p:cNvSpPr/>
            <p:nvPr/>
          </p:nvSpPr>
          <p:spPr>
            <a:xfrm>
              <a:off x="0" y="0"/>
              <a:ext cx="825825" cy="810524"/>
            </a:xfrm>
            <a:custGeom>
              <a:avLst/>
              <a:gdLst/>
              <a:ahLst/>
              <a:cxnLst/>
              <a:rect l="l" t="t" r="r" b="b"/>
              <a:pathLst>
                <a:path w="825825" h="810524">
                  <a:moveTo>
                    <a:pt x="0" y="0"/>
                  </a:moveTo>
                  <a:lnTo>
                    <a:pt x="825825" y="0"/>
                  </a:lnTo>
                  <a:lnTo>
                    <a:pt x="825825" y="810524"/>
                  </a:lnTo>
                  <a:lnTo>
                    <a:pt x="0" y="810524"/>
                  </a:lnTo>
                  <a:close/>
                </a:path>
              </a:pathLst>
            </a:custGeom>
            <a:solidFill>
              <a:srgbClr val="94DDDE"/>
            </a:solidFill>
          </p:spPr>
          <p:txBody>
            <a:bodyPr/>
            <a:lstStyle/>
            <a:p>
              <a:endParaRPr lang="en-US"/>
            </a:p>
          </p:txBody>
        </p:sp>
        <p:sp>
          <p:nvSpPr>
            <p:cNvPr id="8" name="TextBox 8"/>
            <p:cNvSpPr txBox="1"/>
            <p:nvPr/>
          </p:nvSpPr>
          <p:spPr>
            <a:xfrm>
              <a:off x="0" y="-76200"/>
              <a:ext cx="825825" cy="886724"/>
            </a:xfrm>
            <a:prstGeom prst="rect">
              <a:avLst/>
            </a:prstGeom>
          </p:spPr>
          <p:txBody>
            <a:bodyPr lIns="0" tIns="0" rIns="0" bIns="0" rtlCol="0" anchor="ctr"/>
            <a:lstStyle/>
            <a:p>
              <a:pPr marL="0" lvl="0" indent="0" algn="ctr">
                <a:lnSpc>
                  <a:spcPts val="6160"/>
                </a:lnSpc>
                <a:spcBef>
                  <a:spcPct val="0"/>
                </a:spcBef>
              </a:pPr>
              <a:r>
                <a:rPr lang="en-US" sz="4400" spc="752">
                  <a:solidFill>
                    <a:srgbClr val="2B4B82"/>
                  </a:solidFill>
                  <a:latin typeface="Clear Sans Bold"/>
                </a:rPr>
                <a:t>2</a:t>
              </a:r>
            </a:p>
          </p:txBody>
        </p:sp>
      </p:grpSp>
      <p:grpSp>
        <p:nvGrpSpPr>
          <p:cNvPr id="9" name="Group 9"/>
          <p:cNvGrpSpPr/>
          <p:nvPr/>
        </p:nvGrpSpPr>
        <p:grpSpPr>
          <a:xfrm>
            <a:off x="8123104" y="5655218"/>
            <a:ext cx="2182336" cy="1516814"/>
            <a:chOff x="0" y="0"/>
            <a:chExt cx="2909781" cy="2022418"/>
          </a:xfrm>
        </p:grpSpPr>
        <p:sp>
          <p:nvSpPr>
            <p:cNvPr id="10" name="TextBox 10"/>
            <p:cNvSpPr txBox="1"/>
            <p:nvPr/>
          </p:nvSpPr>
          <p:spPr>
            <a:xfrm>
              <a:off x="0" y="-47625"/>
              <a:ext cx="2909781" cy="549482"/>
            </a:xfrm>
            <a:prstGeom prst="rect">
              <a:avLst/>
            </a:prstGeom>
          </p:spPr>
          <p:txBody>
            <a:bodyPr lIns="0" tIns="0" rIns="0" bIns="0" rtlCol="0" anchor="t">
              <a:spAutoFit/>
            </a:bodyPr>
            <a:lstStyle/>
            <a:p>
              <a:pPr algn="ctr">
                <a:lnSpc>
                  <a:spcPts val="3478"/>
                </a:lnSpc>
              </a:pPr>
              <a:r>
                <a:rPr lang="en-US" sz="2484" spc="248">
                  <a:solidFill>
                    <a:srgbClr val="2B4B82"/>
                  </a:solidFill>
                  <a:latin typeface="Clear Sans Bold"/>
                </a:rPr>
                <a:t>STEP </a:t>
              </a:r>
            </a:p>
          </p:txBody>
        </p:sp>
        <p:sp>
          <p:nvSpPr>
            <p:cNvPr id="11" name="TextBox 11"/>
            <p:cNvSpPr txBox="1"/>
            <p:nvPr/>
          </p:nvSpPr>
          <p:spPr>
            <a:xfrm>
              <a:off x="0" y="1619507"/>
              <a:ext cx="2909781" cy="402911"/>
            </a:xfrm>
            <a:prstGeom prst="rect">
              <a:avLst/>
            </a:prstGeom>
          </p:spPr>
          <p:txBody>
            <a:bodyPr lIns="0" tIns="0" rIns="0" bIns="0" rtlCol="0" anchor="t">
              <a:spAutoFit/>
            </a:bodyPr>
            <a:lstStyle/>
            <a:p>
              <a:pPr algn="ctr">
                <a:lnSpc>
                  <a:spcPts val="2608"/>
                </a:lnSpc>
              </a:pPr>
              <a:endParaRPr/>
            </a:p>
          </p:txBody>
        </p:sp>
        <p:sp>
          <p:nvSpPr>
            <p:cNvPr id="12" name="TextBox 12"/>
            <p:cNvSpPr txBox="1"/>
            <p:nvPr/>
          </p:nvSpPr>
          <p:spPr>
            <a:xfrm>
              <a:off x="0" y="810706"/>
              <a:ext cx="2909781" cy="475437"/>
            </a:xfrm>
            <a:prstGeom prst="rect">
              <a:avLst/>
            </a:prstGeom>
          </p:spPr>
          <p:txBody>
            <a:bodyPr lIns="0" tIns="0" rIns="0" bIns="0" rtlCol="0" anchor="t">
              <a:spAutoFit/>
            </a:bodyPr>
            <a:lstStyle/>
            <a:p>
              <a:pPr algn="ctr">
                <a:lnSpc>
                  <a:spcPts val="2981"/>
                </a:lnSpc>
              </a:pPr>
              <a:r>
                <a:rPr lang="en-US" sz="2129">
                  <a:solidFill>
                    <a:srgbClr val="2B4B82"/>
                  </a:solidFill>
                  <a:latin typeface="Clear Sans Medium"/>
                </a:rPr>
                <a:t>Model training</a:t>
              </a:r>
            </a:p>
          </p:txBody>
        </p:sp>
      </p:grpSp>
      <p:grpSp>
        <p:nvGrpSpPr>
          <p:cNvPr id="13" name="Group 13"/>
          <p:cNvGrpSpPr/>
          <p:nvPr/>
        </p:nvGrpSpPr>
        <p:grpSpPr>
          <a:xfrm>
            <a:off x="10582614" y="5655218"/>
            <a:ext cx="2182336" cy="1516814"/>
            <a:chOff x="0" y="0"/>
            <a:chExt cx="2909781" cy="2022418"/>
          </a:xfrm>
        </p:grpSpPr>
        <p:sp>
          <p:nvSpPr>
            <p:cNvPr id="14" name="TextBox 14"/>
            <p:cNvSpPr txBox="1"/>
            <p:nvPr/>
          </p:nvSpPr>
          <p:spPr>
            <a:xfrm>
              <a:off x="0" y="-47625"/>
              <a:ext cx="2909781" cy="549482"/>
            </a:xfrm>
            <a:prstGeom prst="rect">
              <a:avLst/>
            </a:prstGeom>
          </p:spPr>
          <p:txBody>
            <a:bodyPr lIns="0" tIns="0" rIns="0" bIns="0" rtlCol="0" anchor="t">
              <a:spAutoFit/>
            </a:bodyPr>
            <a:lstStyle/>
            <a:p>
              <a:pPr algn="ctr">
                <a:lnSpc>
                  <a:spcPts val="3478"/>
                </a:lnSpc>
              </a:pPr>
              <a:r>
                <a:rPr lang="en-US" sz="2484" spc="248">
                  <a:solidFill>
                    <a:srgbClr val="2B4B82"/>
                  </a:solidFill>
                  <a:latin typeface="Clear Sans Bold"/>
                </a:rPr>
                <a:t>STEP </a:t>
              </a:r>
            </a:p>
          </p:txBody>
        </p:sp>
        <p:sp>
          <p:nvSpPr>
            <p:cNvPr id="15" name="TextBox 15"/>
            <p:cNvSpPr txBox="1"/>
            <p:nvPr/>
          </p:nvSpPr>
          <p:spPr>
            <a:xfrm>
              <a:off x="0" y="1619507"/>
              <a:ext cx="2909781" cy="402911"/>
            </a:xfrm>
            <a:prstGeom prst="rect">
              <a:avLst/>
            </a:prstGeom>
          </p:spPr>
          <p:txBody>
            <a:bodyPr lIns="0" tIns="0" rIns="0" bIns="0" rtlCol="0" anchor="t">
              <a:spAutoFit/>
            </a:bodyPr>
            <a:lstStyle/>
            <a:p>
              <a:pPr algn="ctr">
                <a:lnSpc>
                  <a:spcPts val="2608"/>
                </a:lnSpc>
              </a:pPr>
              <a:endParaRPr/>
            </a:p>
          </p:txBody>
        </p:sp>
        <p:sp>
          <p:nvSpPr>
            <p:cNvPr id="16" name="TextBox 16"/>
            <p:cNvSpPr txBox="1"/>
            <p:nvPr/>
          </p:nvSpPr>
          <p:spPr>
            <a:xfrm>
              <a:off x="0" y="810706"/>
              <a:ext cx="2909781" cy="475437"/>
            </a:xfrm>
            <a:prstGeom prst="rect">
              <a:avLst/>
            </a:prstGeom>
          </p:spPr>
          <p:txBody>
            <a:bodyPr lIns="0" tIns="0" rIns="0" bIns="0" rtlCol="0" anchor="t">
              <a:spAutoFit/>
            </a:bodyPr>
            <a:lstStyle/>
            <a:p>
              <a:pPr algn="ctr">
                <a:lnSpc>
                  <a:spcPts val="2981"/>
                </a:lnSpc>
              </a:pPr>
              <a:r>
                <a:rPr lang="en-US" sz="2129">
                  <a:solidFill>
                    <a:srgbClr val="2B4B82"/>
                  </a:solidFill>
                  <a:latin typeface="Clear Sans Medium"/>
                </a:rPr>
                <a:t>Model evaluation</a:t>
              </a:r>
            </a:p>
          </p:txBody>
        </p:sp>
      </p:grpSp>
      <p:grpSp>
        <p:nvGrpSpPr>
          <p:cNvPr id="17" name="Group 17"/>
          <p:cNvGrpSpPr/>
          <p:nvPr/>
        </p:nvGrpSpPr>
        <p:grpSpPr>
          <a:xfrm>
            <a:off x="13189903" y="5655218"/>
            <a:ext cx="2182336" cy="1516814"/>
            <a:chOff x="0" y="0"/>
            <a:chExt cx="2909781" cy="2022418"/>
          </a:xfrm>
        </p:grpSpPr>
        <p:sp>
          <p:nvSpPr>
            <p:cNvPr id="18" name="TextBox 18"/>
            <p:cNvSpPr txBox="1"/>
            <p:nvPr/>
          </p:nvSpPr>
          <p:spPr>
            <a:xfrm>
              <a:off x="0" y="-47625"/>
              <a:ext cx="2909781" cy="549482"/>
            </a:xfrm>
            <a:prstGeom prst="rect">
              <a:avLst/>
            </a:prstGeom>
          </p:spPr>
          <p:txBody>
            <a:bodyPr lIns="0" tIns="0" rIns="0" bIns="0" rtlCol="0" anchor="t">
              <a:spAutoFit/>
            </a:bodyPr>
            <a:lstStyle/>
            <a:p>
              <a:pPr algn="ctr">
                <a:lnSpc>
                  <a:spcPts val="3478"/>
                </a:lnSpc>
              </a:pPr>
              <a:r>
                <a:rPr lang="en-US" sz="2484" spc="248">
                  <a:solidFill>
                    <a:srgbClr val="2B4B82"/>
                  </a:solidFill>
                  <a:latin typeface="Clear Sans Bold"/>
                </a:rPr>
                <a:t>STEP </a:t>
              </a:r>
            </a:p>
          </p:txBody>
        </p:sp>
        <p:sp>
          <p:nvSpPr>
            <p:cNvPr id="19" name="TextBox 19"/>
            <p:cNvSpPr txBox="1"/>
            <p:nvPr/>
          </p:nvSpPr>
          <p:spPr>
            <a:xfrm>
              <a:off x="0" y="1619507"/>
              <a:ext cx="2909781" cy="402911"/>
            </a:xfrm>
            <a:prstGeom prst="rect">
              <a:avLst/>
            </a:prstGeom>
          </p:spPr>
          <p:txBody>
            <a:bodyPr lIns="0" tIns="0" rIns="0" bIns="0" rtlCol="0" anchor="t">
              <a:spAutoFit/>
            </a:bodyPr>
            <a:lstStyle/>
            <a:p>
              <a:pPr algn="ctr">
                <a:lnSpc>
                  <a:spcPts val="2608"/>
                </a:lnSpc>
              </a:pPr>
              <a:endParaRPr/>
            </a:p>
          </p:txBody>
        </p:sp>
        <p:sp>
          <p:nvSpPr>
            <p:cNvPr id="20" name="TextBox 20"/>
            <p:cNvSpPr txBox="1"/>
            <p:nvPr/>
          </p:nvSpPr>
          <p:spPr>
            <a:xfrm>
              <a:off x="0" y="810706"/>
              <a:ext cx="2909781" cy="475437"/>
            </a:xfrm>
            <a:prstGeom prst="rect">
              <a:avLst/>
            </a:prstGeom>
          </p:spPr>
          <p:txBody>
            <a:bodyPr lIns="0" tIns="0" rIns="0" bIns="0" rtlCol="0" anchor="t">
              <a:spAutoFit/>
            </a:bodyPr>
            <a:lstStyle/>
            <a:p>
              <a:pPr algn="ctr">
                <a:lnSpc>
                  <a:spcPts val="2981"/>
                </a:lnSpc>
              </a:pPr>
              <a:r>
                <a:rPr lang="en-US" sz="2129">
                  <a:solidFill>
                    <a:srgbClr val="2B4B82"/>
                  </a:solidFill>
                  <a:latin typeface="Clear Sans Medium"/>
                </a:rPr>
                <a:t>Parameter tuning</a:t>
              </a:r>
            </a:p>
          </p:txBody>
        </p:sp>
      </p:grpSp>
      <p:grpSp>
        <p:nvGrpSpPr>
          <p:cNvPr id="21" name="Group 21"/>
          <p:cNvGrpSpPr/>
          <p:nvPr/>
        </p:nvGrpSpPr>
        <p:grpSpPr>
          <a:xfrm>
            <a:off x="15800864" y="5690813"/>
            <a:ext cx="2182336" cy="1516814"/>
            <a:chOff x="0" y="0"/>
            <a:chExt cx="2909781" cy="2022418"/>
          </a:xfrm>
        </p:grpSpPr>
        <p:sp>
          <p:nvSpPr>
            <p:cNvPr id="22" name="TextBox 22"/>
            <p:cNvSpPr txBox="1"/>
            <p:nvPr/>
          </p:nvSpPr>
          <p:spPr>
            <a:xfrm>
              <a:off x="0" y="-47625"/>
              <a:ext cx="2909781" cy="549482"/>
            </a:xfrm>
            <a:prstGeom prst="rect">
              <a:avLst/>
            </a:prstGeom>
          </p:spPr>
          <p:txBody>
            <a:bodyPr lIns="0" tIns="0" rIns="0" bIns="0" rtlCol="0" anchor="t">
              <a:spAutoFit/>
            </a:bodyPr>
            <a:lstStyle/>
            <a:p>
              <a:pPr algn="ctr">
                <a:lnSpc>
                  <a:spcPts val="3478"/>
                </a:lnSpc>
              </a:pPr>
              <a:r>
                <a:rPr lang="en-US" sz="2484" spc="248">
                  <a:solidFill>
                    <a:srgbClr val="2B4B82"/>
                  </a:solidFill>
                  <a:latin typeface="Clear Sans Bold"/>
                </a:rPr>
                <a:t>STEP </a:t>
              </a:r>
            </a:p>
          </p:txBody>
        </p:sp>
        <p:sp>
          <p:nvSpPr>
            <p:cNvPr id="23" name="TextBox 23"/>
            <p:cNvSpPr txBox="1"/>
            <p:nvPr/>
          </p:nvSpPr>
          <p:spPr>
            <a:xfrm>
              <a:off x="0" y="1619507"/>
              <a:ext cx="2909781" cy="402911"/>
            </a:xfrm>
            <a:prstGeom prst="rect">
              <a:avLst/>
            </a:prstGeom>
          </p:spPr>
          <p:txBody>
            <a:bodyPr lIns="0" tIns="0" rIns="0" bIns="0" rtlCol="0" anchor="t">
              <a:spAutoFit/>
            </a:bodyPr>
            <a:lstStyle/>
            <a:p>
              <a:pPr algn="ctr">
                <a:lnSpc>
                  <a:spcPts val="2608"/>
                </a:lnSpc>
              </a:pPr>
              <a:endParaRPr/>
            </a:p>
          </p:txBody>
        </p:sp>
        <p:sp>
          <p:nvSpPr>
            <p:cNvPr id="24" name="TextBox 24"/>
            <p:cNvSpPr txBox="1"/>
            <p:nvPr/>
          </p:nvSpPr>
          <p:spPr>
            <a:xfrm>
              <a:off x="0" y="810706"/>
              <a:ext cx="2909781" cy="475437"/>
            </a:xfrm>
            <a:prstGeom prst="rect">
              <a:avLst/>
            </a:prstGeom>
          </p:spPr>
          <p:txBody>
            <a:bodyPr lIns="0" tIns="0" rIns="0" bIns="0" rtlCol="0" anchor="t">
              <a:spAutoFit/>
            </a:bodyPr>
            <a:lstStyle/>
            <a:p>
              <a:pPr algn="ctr">
                <a:lnSpc>
                  <a:spcPts val="2981"/>
                </a:lnSpc>
              </a:pPr>
              <a:r>
                <a:rPr lang="en-US" sz="2129">
                  <a:solidFill>
                    <a:srgbClr val="2B4B82"/>
                  </a:solidFill>
                  <a:latin typeface="Clear Sans Medium"/>
                </a:rPr>
                <a:t>Predictions</a:t>
              </a:r>
            </a:p>
          </p:txBody>
        </p:sp>
      </p:grpSp>
      <p:sp>
        <p:nvSpPr>
          <p:cNvPr id="25" name="AutoShape 25"/>
          <p:cNvSpPr/>
          <p:nvPr/>
        </p:nvSpPr>
        <p:spPr>
          <a:xfrm>
            <a:off x="7049282" y="5242775"/>
            <a:ext cx="1606628" cy="6960"/>
          </a:xfrm>
          <a:prstGeom prst="line">
            <a:avLst/>
          </a:prstGeom>
          <a:ln w="28575" cap="flat">
            <a:solidFill>
              <a:srgbClr val="31356E"/>
            </a:solidFill>
            <a:prstDash val="solid"/>
            <a:headEnd type="none" w="sm" len="sm"/>
            <a:tailEnd type="none" w="sm" len="sm"/>
          </a:ln>
        </p:spPr>
        <p:txBody>
          <a:bodyPr/>
          <a:lstStyle/>
          <a:p>
            <a:endParaRPr lang="en-US"/>
          </a:p>
        </p:txBody>
      </p:sp>
      <p:grpSp>
        <p:nvGrpSpPr>
          <p:cNvPr id="26" name="Group 26"/>
          <p:cNvGrpSpPr/>
          <p:nvPr/>
        </p:nvGrpSpPr>
        <p:grpSpPr>
          <a:xfrm>
            <a:off x="6148570" y="4800763"/>
            <a:ext cx="900712" cy="884024"/>
            <a:chOff x="0" y="0"/>
            <a:chExt cx="825825" cy="810524"/>
          </a:xfrm>
        </p:grpSpPr>
        <p:sp>
          <p:nvSpPr>
            <p:cNvPr id="27" name="Freeform 27"/>
            <p:cNvSpPr/>
            <p:nvPr/>
          </p:nvSpPr>
          <p:spPr>
            <a:xfrm>
              <a:off x="0" y="0"/>
              <a:ext cx="825825" cy="810524"/>
            </a:xfrm>
            <a:custGeom>
              <a:avLst/>
              <a:gdLst/>
              <a:ahLst/>
              <a:cxnLst/>
              <a:rect l="l" t="t" r="r" b="b"/>
              <a:pathLst>
                <a:path w="825825" h="810524">
                  <a:moveTo>
                    <a:pt x="0" y="0"/>
                  </a:moveTo>
                  <a:lnTo>
                    <a:pt x="825825" y="0"/>
                  </a:lnTo>
                  <a:lnTo>
                    <a:pt x="825825" y="810524"/>
                  </a:lnTo>
                  <a:lnTo>
                    <a:pt x="0" y="810524"/>
                  </a:lnTo>
                  <a:close/>
                </a:path>
              </a:pathLst>
            </a:custGeom>
            <a:solidFill>
              <a:srgbClr val="94DDDE"/>
            </a:solidFill>
          </p:spPr>
          <p:txBody>
            <a:bodyPr/>
            <a:lstStyle/>
            <a:p>
              <a:endParaRPr lang="en-US"/>
            </a:p>
          </p:txBody>
        </p:sp>
        <p:sp>
          <p:nvSpPr>
            <p:cNvPr id="28" name="TextBox 28"/>
            <p:cNvSpPr txBox="1"/>
            <p:nvPr/>
          </p:nvSpPr>
          <p:spPr>
            <a:xfrm>
              <a:off x="0" y="-76200"/>
              <a:ext cx="825825" cy="886724"/>
            </a:xfrm>
            <a:prstGeom prst="rect">
              <a:avLst/>
            </a:prstGeom>
          </p:spPr>
          <p:txBody>
            <a:bodyPr lIns="0" tIns="0" rIns="0" bIns="0" rtlCol="0" anchor="ctr"/>
            <a:lstStyle/>
            <a:p>
              <a:pPr marL="0" lvl="0" indent="0" algn="ctr">
                <a:lnSpc>
                  <a:spcPts val="6160"/>
                </a:lnSpc>
                <a:spcBef>
                  <a:spcPct val="0"/>
                </a:spcBef>
              </a:pPr>
              <a:r>
                <a:rPr lang="en-US" sz="4400" spc="752">
                  <a:solidFill>
                    <a:srgbClr val="2B4B82"/>
                  </a:solidFill>
                  <a:latin typeface="Clear Sans Bold"/>
                </a:rPr>
                <a:t>3</a:t>
              </a:r>
            </a:p>
          </p:txBody>
        </p:sp>
      </p:grpSp>
      <p:grpSp>
        <p:nvGrpSpPr>
          <p:cNvPr id="29" name="Group 29"/>
          <p:cNvGrpSpPr/>
          <p:nvPr/>
        </p:nvGrpSpPr>
        <p:grpSpPr>
          <a:xfrm>
            <a:off x="8655910" y="4807723"/>
            <a:ext cx="900712" cy="884024"/>
            <a:chOff x="0" y="0"/>
            <a:chExt cx="825825" cy="810524"/>
          </a:xfrm>
        </p:grpSpPr>
        <p:sp>
          <p:nvSpPr>
            <p:cNvPr id="30" name="Freeform 30"/>
            <p:cNvSpPr/>
            <p:nvPr/>
          </p:nvSpPr>
          <p:spPr>
            <a:xfrm>
              <a:off x="0" y="0"/>
              <a:ext cx="825825" cy="810524"/>
            </a:xfrm>
            <a:custGeom>
              <a:avLst/>
              <a:gdLst/>
              <a:ahLst/>
              <a:cxnLst/>
              <a:rect l="l" t="t" r="r" b="b"/>
              <a:pathLst>
                <a:path w="825825" h="810524">
                  <a:moveTo>
                    <a:pt x="0" y="0"/>
                  </a:moveTo>
                  <a:lnTo>
                    <a:pt x="825825" y="0"/>
                  </a:lnTo>
                  <a:lnTo>
                    <a:pt x="825825" y="810524"/>
                  </a:lnTo>
                  <a:lnTo>
                    <a:pt x="0" y="810524"/>
                  </a:lnTo>
                  <a:close/>
                </a:path>
              </a:pathLst>
            </a:custGeom>
            <a:solidFill>
              <a:srgbClr val="94DDDE"/>
            </a:solidFill>
          </p:spPr>
          <p:txBody>
            <a:bodyPr/>
            <a:lstStyle/>
            <a:p>
              <a:endParaRPr lang="en-US"/>
            </a:p>
          </p:txBody>
        </p:sp>
        <p:sp>
          <p:nvSpPr>
            <p:cNvPr id="31" name="TextBox 31"/>
            <p:cNvSpPr txBox="1"/>
            <p:nvPr/>
          </p:nvSpPr>
          <p:spPr>
            <a:xfrm>
              <a:off x="0" y="-76200"/>
              <a:ext cx="825825" cy="886724"/>
            </a:xfrm>
            <a:prstGeom prst="rect">
              <a:avLst/>
            </a:prstGeom>
          </p:spPr>
          <p:txBody>
            <a:bodyPr lIns="0" tIns="0" rIns="0" bIns="0" rtlCol="0" anchor="ctr"/>
            <a:lstStyle/>
            <a:p>
              <a:pPr marL="0" lvl="0" indent="0" algn="ctr">
                <a:lnSpc>
                  <a:spcPts val="6160"/>
                </a:lnSpc>
                <a:spcBef>
                  <a:spcPct val="0"/>
                </a:spcBef>
              </a:pPr>
              <a:r>
                <a:rPr lang="en-US" sz="4400" spc="752">
                  <a:solidFill>
                    <a:srgbClr val="2B4B82"/>
                  </a:solidFill>
                  <a:latin typeface="Clear Sans Bold"/>
                </a:rPr>
                <a:t>4</a:t>
              </a:r>
            </a:p>
          </p:txBody>
        </p:sp>
      </p:grpSp>
      <p:sp>
        <p:nvSpPr>
          <p:cNvPr id="32" name="AutoShape 32"/>
          <p:cNvSpPr/>
          <p:nvPr/>
        </p:nvSpPr>
        <p:spPr>
          <a:xfrm>
            <a:off x="4446377" y="5246255"/>
            <a:ext cx="1606628" cy="6960"/>
          </a:xfrm>
          <a:prstGeom prst="line">
            <a:avLst/>
          </a:prstGeom>
          <a:ln w="28575" cap="flat">
            <a:solidFill>
              <a:srgbClr val="31356E"/>
            </a:solidFill>
            <a:prstDash val="solid"/>
            <a:headEnd type="none" w="sm" len="sm"/>
            <a:tailEnd type="none" w="sm" len="sm"/>
          </a:ln>
        </p:spPr>
        <p:txBody>
          <a:bodyPr/>
          <a:lstStyle/>
          <a:p>
            <a:endParaRPr lang="en-US"/>
          </a:p>
        </p:txBody>
      </p:sp>
      <p:sp>
        <p:nvSpPr>
          <p:cNvPr id="33" name="AutoShape 33"/>
          <p:cNvSpPr/>
          <p:nvPr/>
        </p:nvSpPr>
        <p:spPr>
          <a:xfrm>
            <a:off x="12254840" y="5225008"/>
            <a:ext cx="1606628" cy="6960"/>
          </a:xfrm>
          <a:prstGeom prst="line">
            <a:avLst/>
          </a:prstGeom>
          <a:ln w="28575" cap="flat">
            <a:solidFill>
              <a:srgbClr val="31356E"/>
            </a:solidFill>
            <a:prstDash val="solid"/>
            <a:headEnd type="none" w="sm" len="sm"/>
            <a:tailEnd type="none" w="sm" len="sm"/>
          </a:ln>
        </p:spPr>
        <p:txBody>
          <a:bodyPr/>
          <a:lstStyle/>
          <a:p>
            <a:endParaRPr lang="en-US"/>
          </a:p>
        </p:txBody>
      </p:sp>
      <p:grpSp>
        <p:nvGrpSpPr>
          <p:cNvPr id="34" name="Group 34"/>
          <p:cNvGrpSpPr/>
          <p:nvPr/>
        </p:nvGrpSpPr>
        <p:grpSpPr>
          <a:xfrm>
            <a:off x="11354127" y="4782996"/>
            <a:ext cx="900712" cy="884024"/>
            <a:chOff x="0" y="0"/>
            <a:chExt cx="825825" cy="810524"/>
          </a:xfrm>
        </p:grpSpPr>
        <p:sp>
          <p:nvSpPr>
            <p:cNvPr id="35" name="Freeform 35"/>
            <p:cNvSpPr/>
            <p:nvPr/>
          </p:nvSpPr>
          <p:spPr>
            <a:xfrm>
              <a:off x="0" y="0"/>
              <a:ext cx="825825" cy="810524"/>
            </a:xfrm>
            <a:custGeom>
              <a:avLst/>
              <a:gdLst/>
              <a:ahLst/>
              <a:cxnLst/>
              <a:rect l="l" t="t" r="r" b="b"/>
              <a:pathLst>
                <a:path w="825825" h="810524">
                  <a:moveTo>
                    <a:pt x="0" y="0"/>
                  </a:moveTo>
                  <a:lnTo>
                    <a:pt x="825825" y="0"/>
                  </a:lnTo>
                  <a:lnTo>
                    <a:pt x="825825" y="810524"/>
                  </a:lnTo>
                  <a:lnTo>
                    <a:pt x="0" y="810524"/>
                  </a:lnTo>
                  <a:close/>
                </a:path>
              </a:pathLst>
            </a:custGeom>
            <a:solidFill>
              <a:srgbClr val="94DDDE"/>
            </a:solidFill>
          </p:spPr>
          <p:txBody>
            <a:bodyPr/>
            <a:lstStyle/>
            <a:p>
              <a:endParaRPr lang="en-US"/>
            </a:p>
          </p:txBody>
        </p:sp>
        <p:sp>
          <p:nvSpPr>
            <p:cNvPr id="36" name="TextBox 36"/>
            <p:cNvSpPr txBox="1"/>
            <p:nvPr/>
          </p:nvSpPr>
          <p:spPr>
            <a:xfrm>
              <a:off x="0" y="-76200"/>
              <a:ext cx="825825" cy="886724"/>
            </a:xfrm>
            <a:prstGeom prst="rect">
              <a:avLst/>
            </a:prstGeom>
          </p:spPr>
          <p:txBody>
            <a:bodyPr lIns="0" tIns="0" rIns="0" bIns="0" rtlCol="0" anchor="ctr"/>
            <a:lstStyle/>
            <a:p>
              <a:pPr marL="0" lvl="0" indent="0" algn="ctr">
                <a:lnSpc>
                  <a:spcPts val="6160"/>
                </a:lnSpc>
                <a:spcBef>
                  <a:spcPct val="0"/>
                </a:spcBef>
              </a:pPr>
              <a:r>
                <a:rPr lang="en-US" sz="4400" spc="752">
                  <a:solidFill>
                    <a:srgbClr val="2B4B82"/>
                  </a:solidFill>
                  <a:latin typeface="Clear Sans Bold"/>
                </a:rPr>
                <a:t>5</a:t>
              </a:r>
            </a:p>
          </p:txBody>
        </p:sp>
      </p:grpSp>
      <p:grpSp>
        <p:nvGrpSpPr>
          <p:cNvPr id="37" name="Group 37"/>
          <p:cNvGrpSpPr/>
          <p:nvPr/>
        </p:nvGrpSpPr>
        <p:grpSpPr>
          <a:xfrm>
            <a:off x="13861468" y="4789956"/>
            <a:ext cx="900712" cy="884024"/>
            <a:chOff x="0" y="0"/>
            <a:chExt cx="825825" cy="810524"/>
          </a:xfrm>
        </p:grpSpPr>
        <p:sp>
          <p:nvSpPr>
            <p:cNvPr id="38" name="Freeform 38"/>
            <p:cNvSpPr/>
            <p:nvPr/>
          </p:nvSpPr>
          <p:spPr>
            <a:xfrm>
              <a:off x="0" y="0"/>
              <a:ext cx="825825" cy="810524"/>
            </a:xfrm>
            <a:custGeom>
              <a:avLst/>
              <a:gdLst/>
              <a:ahLst/>
              <a:cxnLst/>
              <a:rect l="l" t="t" r="r" b="b"/>
              <a:pathLst>
                <a:path w="825825" h="810524">
                  <a:moveTo>
                    <a:pt x="0" y="0"/>
                  </a:moveTo>
                  <a:lnTo>
                    <a:pt x="825825" y="0"/>
                  </a:lnTo>
                  <a:lnTo>
                    <a:pt x="825825" y="810524"/>
                  </a:lnTo>
                  <a:lnTo>
                    <a:pt x="0" y="810524"/>
                  </a:lnTo>
                  <a:close/>
                </a:path>
              </a:pathLst>
            </a:custGeom>
            <a:solidFill>
              <a:srgbClr val="94DDDE"/>
            </a:solidFill>
          </p:spPr>
          <p:txBody>
            <a:bodyPr/>
            <a:lstStyle/>
            <a:p>
              <a:endParaRPr lang="en-US"/>
            </a:p>
          </p:txBody>
        </p:sp>
        <p:sp>
          <p:nvSpPr>
            <p:cNvPr id="39" name="TextBox 39"/>
            <p:cNvSpPr txBox="1"/>
            <p:nvPr/>
          </p:nvSpPr>
          <p:spPr>
            <a:xfrm>
              <a:off x="0" y="-76200"/>
              <a:ext cx="825825" cy="886724"/>
            </a:xfrm>
            <a:prstGeom prst="rect">
              <a:avLst/>
            </a:prstGeom>
          </p:spPr>
          <p:txBody>
            <a:bodyPr lIns="0" tIns="0" rIns="0" bIns="0" rtlCol="0" anchor="ctr"/>
            <a:lstStyle/>
            <a:p>
              <a:pPr marL="0" lvl="0" indent="0" algn="ctr">
                <a:lnSpc>
                  <a:spcPts val="6160"/>
                </a:lnSpc>
                <a:spcBef>
                  <a:spcPct val="0"/>
                </a:spcBef>
              </a:pPr>
              <a:r>
                <a:rPr lang="en-US" sz="4400" spc="752">
                  <a:solidFill>
                    <a:srgbClr val="2B4B82"/>
                  </a:solidFill>
                  <a:latin typeface="Clear Sans Bold"/>
                </a:rPr>
                <a:t>6</a:t>
              </a:r>
            </a:p>
          </p:txBody>
        </p:sp>
      </p:grpSp>
      <p:sp>
        <p:nvSpPr>
          <p:cNvPr id="40" name="AutoShape 40"/>
          <p:cNvSpPr/>
          <p:nvPr/>
        </p:nvSpPr>
        <p:spPr>
          <a:xfrm>
            <a:off x="9651935" y="5228488"/>
            <a:ext cx="1606628" cy="6960"/>
          </a:xfrm>
          <a:prstGeom prst="line">
            <a:avLst/>
          </a:prstGeom>
          <a:ln w="28575" cap="flat">
            <a:solidFill>
              <a:srgbClr val="31356E"/>
            </a:solidFill>
            <a:prstDash val="solid"/>
            <a:headEnd type="none" w="sm" len="sm"/>
            <a:tailEnd type="none" w="sm" len="sm"/>
          </a:ln>
        </p:spPr>
        <p:txBody>
          <a:bodyPr/>
          <a:lstStyle/>
          <a:p>
            <a:endParaRPr lang="en-US"/>
          </a:p>
        </p:txBody>
      </p:sp>
      <p:sp>
        <p:nvSpPr>
          <p:cNvPr id="41" name="AutoShape 41"/>
          <p:cNvSpPr/>
          <p:nvPr/>
        </p:nvSpPr>
        <p:spPr>
          <a:xfrm>
            <a:off x="14762242" y="5242775"/>
            <a:ext cx="1606628" cy="6960"/>
          </a:xfrm>
          <a:prstGeom prst="line">
            <a:avLst/>
          </a:prstGeom>
          <a:ln w="28575" cap="flat">
            <a:solidFill>
              <a:srgbClr val="31356E"/>
            </a:solidFill>
            <a:prstDash val="solid"/>
            <a:headEnd type="none" w="sm" len="sm"/>
            <a:tailEnd type="none" w="sm" len="sm"/>
          </a:ln>
        </p:spPr>
        <p:txBody>
          <a:bodyPr/>
          <a:lstStyle/>
          <a:p>
            <a:endParaRPr lang="en-US"/>
          </a:p>
        </p:txBody>
      </p:sp>
      <p:grpSp>
        <p:nvGrpSpPr>
          <p:cNvPr id="42" name="Group 42"/>
          <p:cNvGrpSpPr/>
          <p:nvPr/>
        </p:nvGrpSpPr>
        <p:grpSpPr>
          <a:xfrm>
            <a:off x="16368871" y="4807723"/>
            <a:ext cx="900712" cy="884024"/>
            <a:chOff x="0" y="0"/>
            <a:chExt cx="825825" cy="810524"/>
          </a:xfrm>
        </p:grpSpPr>
        <p:sp>
          <p:nvSpPr>
            <p:cNvPr id="43" name="Freeform 43"/>
            <p:cNvSpPr/>
            <p:nvPr/>
          </p:nvSpPr>
          <p:spPr>
            <a:xfrm>
              <a:off x="0" y="0"/>
              <a:ext cx="825825" cy="810524"/>
            </a:xfrm>
            <a:custGeom>
              <a:avLst/>
              <a:gdLst/>
              <a:ahLst/>
              <a:cxnLst/>
              <a:rect l="l" t="t" r="r" b="b"/>
              <a:pathLst>
                <a:path w="825825" h="810524">
                  <a:moveTo>
                    <a:pt x="0" y="0"/>
                  </a:moveTo>
                  <a:lnTo>
                    <a:pt x="825825" y="0"/>
                  </a:lnTo>
                  <a:lnTo>
                    <a:pt x="825825" y="810524"/>
                  </a:lnTo>
                  <a:lnTo>
                    <a:pt x="0" y="810524"/>
                  </a:lnTo>
                  <a:close/>
                </a:path>
              </a:pathLst>
            </a:custGeom>
            <a:solidFill>
              <a:srgbClr val="94DDDE"/>
            </a:solidFill>
          </p:spPr>
          <p:txBody>
            <a:bodyPr/>
            <a:lstStyle/>
            <a:p>
              <a:endParaRPr lang="en-US"/>
            </a:p>
          </p:txBody>
        </p:sp>
        <p:sp>
          <p:nvSpPr>
            <p:cNvPr id="44" name="TextBox 44"/>
            <p:cNvSpPr txBox="1"/>
            <p:nvPr/>
          </p:nvSpPr>
          <p:spPr>
            <a:xfrm>
              <a:off x="0" y="-76200"/>
              <a:ext cx="825825" cy="886724"/>
            </a:xfrm>
            <a:prstGeom prst="rect">
              <a:avLst/>
            </a:prstGeom>
          </p:spPr>
          <p:txBody>
            <a:bodyPr lIns="0" tIns="0" rIns="0" bIns="0" rtlCol="0" anchor="ctr"/>
            <a:lstStyle/>
            <a:p>
              <a:pPr marL="0" lvl="0" indent="0" algn="ctr">
                <a:lnSpc>
                  <a:spcPts val="6160"/>
                </a:lnSpc>
                <a:spcBef>
                  <a:spcPct val="0"/>
                </a:spcBef>
              </a:pPr>
              <a:r>
                <a:rPr lang="en-US" sz="4400" spc="752">
                  <a:solidFill>
                    <a:srgbClr val="2B4B82"/>
                  </a:solidFill>
                  <a:latin typeface="Clear Sans Bold"/>
                </a:rPr>
                <a:t>7</a:t>
              </a:r>
            </a:p>
          </p:txBody>
        </p:sp>
      </p:grpSp>
      <p:sp>
        <p:nvSpPr>
          <p:cNvPr id="45" name="Freeform 45"/>
          <p:cNvSpPr/>
          <p:nvPr/>
        </p:nvSpPr>
        <p:spPr>
          <a:xfrm>
            <a:off x="-947660" y="-441450"/>
            <a:ext cx="20323863" cy="12605200"/>
          </a:xfrm>
          <a:custGeom>
            <a:avLst/>
            <a:gdLst/>
            <a:ahLst/>
            <a:cxnLst/>
            <a:rect l="l" t="t" r="r" b="b"/>
            <a:pathLst>
              <a:path w="20323863" h="12605200">
                <a:moveTo>
                  <a:pt x="0" y="0"/>
                </a:moveTo>
                <a:lnTo>
                  <a:pt x="20323864" y="0"/>
                </a:lnTo>
                <a:lnTo>
                  <a:pt x="20323864" y="12605200"/>
                </a:lnTo>
                <a:lnTo>
                  <a:pt x="0" y="12605200"/>
                </a:lnTo>
                <a:lnTo>
                  <a:pt x="0" y="0"/>
                </a:lnTo>
                <a:close/>
              </a:path>
            </a:pathLst>
          </a:custGeom>
          <a:blipFill>
            <a:blip r:embed="rId2">
              <a:alphaModFix amt="12000"/>
            </a:blip>
            <a:stretch>
              <a:fillRect t="-17617" b="-17617"/>
            </a:stretch>
          </a:blipFill>
        </p:spPr>
        <p:txBody>
          <a:bodyPr/>
          <a:lstStyle/>
          <a:p>
            <a:endParaRPr lang="en-US"/>
          </a:p>
        </p:txBody>
      </p:sp>
      <p:sp>
        <p:nvSpPr>
          <p:cNvPr id="46" name="TextBox 46"/>
          <p:cNvSpPr txBox="1"/>
          <p:nvPr/>
        </p:nvSpPr>
        <p:spPr>
          <a:xfrm>
            <a:off x="1076325" y="1114425"/>
            <a:ext cx="16135350" cy="883920"/>
          </a:xfrm>
          <a:prstGeom prst="rect">
            <a:avLst/>
          </a:prstGeom>
        </p:spPr>
        <p:txBody>
          <a:bodyPr lIns="0" tIns="0" rIns="0" bIns="0" rtlCol="0" anchor="t">
            <a:spAutoFit/>
          </a:bodyPr>
          <a:lstStyle/>
          <a:p>
            <a:pPr algn="ctr">
              <a:lnSpc>
                <a:spcPts val="6719"/>
              </a:lnSpc>
            </a:pPr>
            <a:r>
              <a:rPr lang="en-US" sz="6399" dirty="0">
                <a:solidFill>
                  <a:srgbClr val="2B4B82"/>
                </a:solidFill>
                <a:latin typeface="Clear Sans Bold"/>
              </a:rPr>
              <a:t>How to create ML model</a:t>
            </a:r>
          </a:p>
        </p:txBody>
      </p:sp>
      <p:grpSp>
        <p:nvGrpSpPr>
          <p:cNvPr id="47" name="Group 47"/>
          <p:cNvGrpSpPr/>
          <p:nvPr/>
        </p:nvGrpSpPr>
        <p:grpSpPr>
          <a:xfrm>
            <a:off x="445343" y="5690813"/>
            <a:ext cx="2182336" cy="1516814"/>
            <a:chOff x="0" y="0"/>
            <a:chExt cx="2909781" cy="2022418"/>
          </a:xfrm>
        </p:grpSpPr>
        <p:sp>
          <p:nvSpPr>
            <p:cNvPr id="48" name="TextBox 48"/>
            <p:cNvSpPr txBox="1"/>
            <p:nvPr/>
          </p:nvSpPr>
          <p:spPr>
            <a:xfrm>
              <a:off x="0" y="-47625"/>
              <a:ext cx="2909781" cy="549482"/>
            </a:xfrm>
            <a:prstGeom prst="rect">
              <a:avLst/>
            </a:prstGeom>
          </p:spPr>
          <p:txBody>
            <a:bodyPr lIns="0" tIns="0" rIns="0" bIns="0" rtlCol="0" anchor="t">
              <a:spAutoFit/>
            </a:bodyPr>
            <a:lstStyle/>
            <a:p>
              <a:pPr algn="ctr">
                <a:lnSpc>
                  <a:spcPts val="3478"/>
                </a:lnSpc>
              </a:pPr>
              <a:r>
                <a:rPr lang="en-US" sz="2484" spc="248">
                  <a:solidFill>
                    <a:srgbClr val="2B4B82"/>
                  </a:solidFill>
                  <a:latin typeface="Clear Sans Bold"/>
                </a:rPr>
                <a:t>STEP </a:t>
              </a:r>
            </a:p>
          </p:txBody>
        </p:sp>
        <p:sp>
          <p:nvSpPr>
            <p:cNvPr id="49" name="TextBox 49"/>
            <p:cNvSpPr txBox="1"/>
            <p:nvPr/>
          </p:nvSpPr>
          <p:spPr>
            <a:xfrm>
              <a:off x="0" y="1619507"/>
              <a:ext cx="2909781" cy="402911"/>
            </a:xfrm>
            <a:prstGeom prst="rect">
              <a:avLst/>
            </a:prstGeom>
          </p:spPr>
          <p:txBody>
            <a:bodyPr lIns="0" tIns="0" rIns="0" bIns="0" rtlCol="0" anchor="t">
              <a:spAutoFit/>
            </a:bodyPr>
            <a:lstStyle/>
            <a:p>
              <a:pPr algn="ctr">
                <a:lnSpc>
                  <a:spcPts val="2608"/>
                </a:lnSpc>
              </a:pPr>
              <a:endParaRPr/>
            </a:p>
          </p:txBody>
        </p:sp>
        <p:sp>
          <p:nvSpPr>
            <p:cNvPr id="50" name="TextBox 50"/>
            <p:cNvSpPr txBox="1"/>
            <p:nvPr/>
          </p:nvSpPr>
          <p:spPr>
            <a:xfrm>
              <a:off x="0" y="810706"/>
              <a:ext cx="2909781" cy="475437"/>
            </a:xfrm>
            <a:prstGeom prst="rect">
              <a:avLst/>
            </a:prstGeom>
          </p:spPr>
          <p:txBody>
            <a:bodyPr lIns="0" tIns="0" rIns="0" bIns="0" rtlCol="0" anchor="t">
              <a:spAutoFit/>
            </a:bodyPr>
            <a:lstStyle/>
            <a:p>
              <a:pPr algn="ctr">
                <a:lnSpc>
                  <a:spcPts val="2981"/>
                </a:lnSpc>
              </a:pPr>
              <a:r>
                <a:rPr lang="en-US" sz="2129">
                  <a:solidFill>
                    <a:srgbClr val="2B4B82"/>
                  </a:solidFill>
                  <a:latin typeface="Clear Sans Medium"/>
                </a:rPr>
                <a:t>Data collection</a:t>
              </a:r>
            </a:p>
          </p:txBody>
        </p:sp>
      </p:grpSp>
      <p:grpSp>
        <p:nvGrpSpPr>
          <p:cNvPr id="51" name="Group 51"/>
          <p:cNvGrpSpPr/>
          <p:nvPr/>
        </p:nvGrpSpPr>
        <p:grpSpPr>
          <a:xfrm>
            <a:off x="2904853" y="5690813"/>
            <a:ext cx="2182336" cy="1516814"/>
            <a:chOff x="0" y="0"/>
            <a:chExt cx="2909781" cy="2022418"/>
          </a:xfrm>
        </p:grpSpPr>
        <p:sp>
          <p:nvSpPr>
            <p:cNvPr id="52" name="TextBox 52"/>
            <p:cNvSpPr txBox="1"/>
            <p:nvPr/>
          </p:nvSpPr>
          <p:spPr>
            <a:xfrm>
              <a:off x="0" y="-47625"/>
              <a:ext cx="2909781" cy="549482"/>
            </a:xfrm>
            <a:prstGeom prst="rect">
              <a:avLst/>
            </a:prstGeom>
          </p:spPr>
          <p:txBody>
            <a:bodyPr lIns="0" tIns="0" rIns="0" bIns="0" rtlCol="0" anchor="t">
              <a:spAutoFit/>
            </a:bodyPr>
            <a:lstStyle/>
            <a:p>
              <a:pPr algn="ctr">
                <a:lnSpc>
                  <a:spcPts val="3478"/>
                </a:lnSpc>
              </a:pPr>
              <a:r>
                <a:rPr lang="en-US" sz="2484" spc="248">
                  <a:solidFill>
                    <a:srgbClr val="2B4B82"/>
                  </a:solidFill>
                  <a:latin typeface="Clear Sans Bold"/>
                </a:rPr>
                <a:t>STEP </a:t>
              </a:r>
            </a:p>
          </p:txBody>
        </p:sp>
        <p:sp>
          <p:nvSpPr>
            <p:cNvPr id="53" name="TextBox 53"/>
            <p:cNvSpPr txBox="1"/>
            <p:nvPr/>
          </p:nvSpPr>
          <p:spPr>
            <a:xfrm>
              <a:off x="0" y="1619507"/>
              <a:ext cx="2909781" cy="402911"/>
            </a:xfrm>
            <a:prstGeom prst="rect">
              <a:avLst/>
            </a:prstGeom>
          </p:spPr>
          <p:txBody>
            <a:bodyPr lIns="0" tIns="0" rIns="0" bIns="0" rtlCol="0" anchor="t">
              <a:spAutoFit/>
            </a:bodyPr>
            <a:lstStyle/>
            <a:p>
              <a:pPr algn="ctr">
                <a:lnSpc>
                  <a:spcPts val="2608"/>
                </a:lnSpc>
              </a:pPr>
              <a:endParaRPr/>
            </a:p>
          </p:txBody>
        </p:sp>
        <p:sp>
          <p:nvSpPr>
            <p:cNvPr id="54" name="TextBox 54"/>
            <p:cNvSpPr txBox="1"/>
            <p:nvPr/>
          </p:nvSpPr>
          <p:spPr>
            <a:xfrm>
              <a:off x="0" y="810706"/>
              <a:ext cx="2909781" cy="475437"/>
            </a:xfrm>
            <a:prstGeom prst="rect">
              <a:avLst/>
            </a:prstGeom>
          </p:spPr>
          <p:txBody>
            <a:bodyPr lIns="0" tIns="0" rIns="0" bIns="0" rtlCol="0" anchor="t">
              <a:spAutoFit/>
            </a:bodyPr>
            <a:lstStyle/>
            <a:p>
              <a:pPr algn="ctr">
                <a:lnSpc>
                  <a:spcPts val="2981"/>
                </a:lnSpc>
              </a:pPr>
              <a:r>
                <a:rPr lang="en-US" sz="2129">
                  <a:solidFill>
                    <a:srgbClr val="2B4B82"/>
                  </a:solidFill>
                  <a:latin typeface="Clear Sans Medium"/>
                </a:rPr>
                <a:t>Data preparation</a:t>
              </a:r>
            </a:p>
          </p:txBody>
        </p:sp>
      </p:grpSp>
      <p:grpSp>
        <p:nvGrpSpPr>
          <p:cNvPr id="55" name="Group 55"/>
          <p:cNvGrpSpPr/>
          <p:nvPr/>
        </p:nvGrpSpPr>
        <p:grpSpPr>
          <a:xfrm>
            <a:off x="5512143" y="5690813"/>
            <a:ext cx="2182336" cy="1516814"/>
            <a:chOff x="0" y="0"/>
            <a:chExt cx="2909781" cy="2022418"/>
          </a:xfrm>
        </p:grpSpPr>
        <p:sp>
          <p:nvSpPr>
            <p:cNvPr id="56" name="TextBox 56"/>
            <p:cNvSpPr txBox="1"/>
            <p:nvPr/>
          </p:nvSpPr>
          <p:spPr>
            <a:xfrm>
              <a:off x="0" y="-47625"/>
              <a:ext cx="2909781" cy="549482"/>
            </a:xfrm>
            <a:prstGeom prst="rect">
              <a:avLst/>
            </a:prstGeom>
          </p:spPr>
          <p:txBody>
            <a:bodyPr lIns="0" tIns="0" rIns="0" bIns="0" rtlCol="0" anchor="t">
              <a:spAutoFit/>
            </a:bodyPr>
            <a:lstStyle/>
            <a:p>
              <a:pPr algn="ctr">
                <a:lnSpc>
                  <a:spcPts val="3478"/>
                </a:lnSpc>
              </a:pPr>
              <a:r>
                <a:rPr lang="en-US" sz="2484" spc="248" dirty="0">
                  <a:solidFill>
                    <a:srgbClr val="2B4B82"/>
                  </a:solidFill>
                  <a:latin typeface="Clear Sans Bold"/>
                </a:rPr>
                <a:t>STEP </a:t>
              </a:r>
            </a:p>
          </p:txBody>
        </p:sp>
        <p:sp>
          <p:nvSpPr>
            <p:cNvPr id="57" name="TextBox 57"/>
            <p:cNvSpPr txBox="1"/>
            <p:nvPr/>
          </p:nvSpPr>
          <p:spPr>
            <a:xfrm>
              <a:off x="0" y="1619507"/>
              <a:ext cx="2909781" cy="402911"/>
            </a:xfrm>
            <a:prstGeom prst="rect">
              <a:avLst/>
            </a:prstGeom>
          </p:spPr>
          <p:txBody>
            <a:bodyPr lIns="0" tIns="0" rIns="0" bIns="0" rtlCol="0" anchor="t">
              <a:spAutoFit/>
            </a:bodyPr>
            <a:lstStyle/>
            <a:p>
              <a:pPr algn="ctr">
                <a:lnSpc>
                  <a:spcPts val="2608"/>
                </a:lnSpc>
              </a:pPr>
              <a:endParaRPr/>
            </a:p>
          </p:txBody>
        </p:sp>
        <p:sp>
          <p:nvSpPr>
            <p:cNvPr id="58" name="TextBox 58"/>
            <p:cNvSpPr txBox="1"/>
            <p:nvPr/>
          </p:nvSpPr>
          <p:spPr>
            <a:xfrm>
              <a:off x="0" y="810706"/>
              <a:ext cx="2909781" cy="475437"/>
            </a:xfrm>
            <a:prstGeom prst="rect">
              <a:avLst/>
            </a:prstGeom>
          </p:spPr>
          <p:txBody>
            <a:bodyPr lIns="0" tIns="0" rIns="0" bIns="0" rtlCol="0" anchor="t">
              <a:spAutoFit/>
            </a:bodyPr>
            <a:lstStyle/>
            <a:p>
              <a:pPr algn="ctr">
                <a:lnSpc>
                  <a:spcPts val="2981"/>
                </a:lnSpc>
              </a:pPr>
              <a:r>
                <a:rPr lang="en-US" sz="2129">
                  <a:solidFill>
                    <a:srgbClr val="2B4B82"/>
                  </a:solidFill>
                  <a:latin typeface="Clear Sans Medium"/>
                </a:rPr>
                <a:t>Model selection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ppt_x"/>
                                          </p:val>
                                        </p:tav>
                                        <p:tav tm="100000">
                                          <p:val>
                                            <p:strVal val="#ppt_x"/>
                                          </p:val>
                                        </p:tav>
                                      </p:tavLst>
                                    </p:anim>
                                    <p:anim calcmode="lin" valueType="num">
                                      <p:cBhvr additive="base">
                                        <p:cTn id="8"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ppt_x"/>
                                          </p:val>
                                        </p:tav>
                                        <p:tav tm="100000">
                                          <p:val>
                                            <p:strVal val="#ppt_x"/>
                                          </p:val>
                                        </p:tav>
                                      </p:tavLst>
                                    </p:anim>
                                    <p:anim calcmode="lin" valueType="num">
                                      <p:cBhvr additive="base">
                                        <p:cTn id="34" dur="500" fill="hold"/>
                                        <p:tgtEl>
                                          <p:spTgt spid="17"/>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ppt_x"/>
                                          </p:val>
                                        </p:tav>
                                        <p:tav tm="100000">
                                          <p:val>
                                            <p:strVal val="#ppt_x"/>
                                          </p:val>
                                        </p:tav>
                                      </p:tavLst>
                                    </p:anim>
                                    <p:anim calcmode="lin" valueType="num">
                                      <p:cBhvr additive="base">
                                        <p:cTn id="38" dur="500" fill="hold"/>
                                        <p:tgtEl>
                                          <p:spTgt spid="21"/>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500" fill="hold"/>
                                        <p:tgtEl>
                                          <p:spTgt spid="25"/>
                                        </p:tgtEl>
                                        <p:attrNameLst>
                                          <p:attrName>ppt_x</p:attrName>
                                        </p:attrNameLst>
                                      </p:cBhvr>
                                      <p:tavLst>
                                        <p:tav tm="0">
                                          <p:val>
                                            <p:strVal val="#ppt_x"/>
                                          </p:val>
                                        </p:tav>
                                        <p:tav tm="100000">
                                          <p:val>
                                            <p:strVal val="#ppt_x"/>
                                          </p:val>
                                        </p:tav>
                                      </p:tavLst>
                                    </p:anim>
                                    <p:anim calcmode="lin" valueType="num">
                                      <p:cBhvr additive="base">
                                        <p:cTn id="42" dur="500" fill="hold"/>
                                        <p:tgtEl>
                                          <p:spTgt spid="25"/>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additive="base">
                                        <p:cTn id="45" dur="500" fill="hold"/>
                                        <p:tgtEl>
                                          <p:spTgt spid="26"/>
                                        </p:tgtEl>
                                        <p:attrNameLst>
                                          <p:attrName>ppt_x</p:attrName>
                                        </p:attrNameLst>
                                      </p:cBhvr>
                                      <p:tavLst>
                                        <p:tav tm="0">
                                          <p:val>
                                            <p:strVal val="#ppt_x"/>
                                          </p:val>
                                        </p:tav>
                                        <p:tav tm="100000">
                                          <p:val>
                                            <p:strVal val="#ppt_x"/>
                                          </p:val>
                                        </p:tav>
                                      </p:tavLst>
                                    </p:anim>
                                    <p:anim calcmode="lin" valueType="num">
                                      <p:cBhvr additive="base">
                                        <p:cTn id="46" dur="500" fill="hold"/>
                                        <p:tgtEl>
                                          <p:spTgt spid="26"/>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anim calcmode="lin" valueType="num">
                                      <p:cBhvr additive="base">
                                        <p:cTn id="49" dur="500" fill="hold"/>
                                        <p:tgtEl>
                                          <p:spTgt spid="29"/>
                                        </p:tgtEl>
                                        <p:attrNameLst>
                                          <p:attrName>ppt_x</p:attrName>
                                        </p:attrNameLst>
                                      </p:cBhvr>
                                      <p:tavLst>
                                        <p:tav tm="0">
                                          <p:val>
                                            <p:strVal val="#ppt_x"/>
                                          </p:val>
                                        </p:tav>
                                        <p:tav tm="100000">
                                          <p:val>
                                            <p:strVal val="#ppt_x"/>
                                          </p:val>
                                        </p:tav>
                                      </p:tavLst>
                                    </p:anim>
                                    <p:anim calcmode="lin" valueType="num">
                                      <p:cBhvr additive="base">
                                        <p:cTn id="50" dur="500" fill="hold"/>
                                        <p:tgtEl>
                                          <p:spTgt spid="29"/>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anim calcmode="lin" valueType="num">
                                      <p:cBhvr additive="base">
                                        <p:cTn id="53" dur="500" fill="hold"/>
                                        <p:tgtEl>
                                          <p:spTgt spid="32"/>
                                        </p:tgtEl>
                                        <p:attrNameLst>
                                          <p:attrName>ppt_x</p:attrName>
                                        </p:attrNameLst>
                                      </p:cBhvr>
                                      <p:tavLst>
                                        <p:tav tm="0">
                                          <p:val>
                                            <p:strVal val="#ppt_x"/>
                                          </p:val>
                                        </p:tav>
                                        <p:tav tm="100000">
                                          <p:val>
                                            <p:strVal val="#ppt_x"/>
                                          </p:val>
                                        </p:tav>
                                      </p:tavLst>
                                    </p:anim>
                                    <p:anim calcmode="lin" valueType="num">
                                      <p:cBhvr additive="base">
                                        <p:cTn id="54" dur="500" fill="hold"/>
                                        <p:tgtEl>
                                          <p:spTgt spid="32"/>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 calcmode="lin" valueType="num">
                                      <p:cBhvr additive="base">
                                        <p:cTn id="57" dur="500" fill="hold"/>
                                        <p:tgtEl>
                                          <p:spTgt spid="33"/>
                                        </p:tgtEl>
                                        <p:attrNameLst>
                                          <p:attrName>ppt_x</p:attrName>
                                        </p:attrNameLst>
                                      </p:cBhvr>
                                      <p:tavLst>
                                        <p:tav tm="0">
                                          <p:val>
                                            <p:strVal val="#ppt_x"/>
                                          </p:val>
                                        </p:tav>
                                        <p:tav tm="100000">
                                          <p:val>
                                            <p:strVal val="#ppt_x"/>
                                          </p:val>
                                        </p:tav>
                                      </p:tavLst>
                                    </p:anim>
                                    <p:anim calcmode="lin" valueType="num">
                                      <p:cBhvr additive="base">
                                        <p:cTn id="58" dur="500" fill="hold"/>
                                        <p:tgtEl>
                                          <p:spTgt spid="33"/>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34"/>
                                        </p:tgtEl>
                                        <p:attrNameLst>
                                          <p:attrName>style.visibility</p:attrName>
                                        </p:attrNameLst>
                                      </p:cBhvr>
                                      <p:to>
                                        <p:strVal val="visible"/>
                                      </p:to>
                                    </p:set>
                                    <p:anim calcmode="lin" valueType="num">
                                      <p:cBhvr additive="base">
                                        <p:cTn id="61" dur="500" fill="hold"/>
                                        <p:tgtEl>
                                          <p:spTgt spid="34"/>
                                        </p:tgtEl>
                                        <p:attrNameLst>
                                          <p:attrName>ppt_x</p:attrName>
                                        </p:attrNameLst>
                                      </p:cBhvr>
                                      <p:tavLst>
                                        <p:tav tm="0">
                                          <p:val>
                                            <p:strVal val="#ppt_x"/>
                                          </p:val>
                                        </p:tav>
                                        <p:tav tm="100000">
                                          <p:val>
                                            <p:strVal val="#ppt_x"/>
                                          </p:val>
                                        </p:tav>
                                      </p:tavLst>
                                    </p:anim>
                                    <p:anim calcmode="lin" valueType="num">
                                      <p:cBhvr additive="base">
                                        <p:cTn id="62" dur="500" fill="hold"/>
                                        <p:tgtEl>
                                          <p:spTgt spid="34"/>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ppt_x"/>
                                          </p:val>
                                        </p:tav>
                                        <p:tav tm="100000">
                                          <p:val>
                                            <p:strVal val="#ppt_x"/>
                                          </p:val>
                                        </p:tav>
                                      </p:tavLst>
                                    </p:anim>
                                    <p:anim calcmode="lin" valueType="num">
                                      <p:cBhvr additive="base">
                                        <p:cTn id="66" dur="500" fill="hold"/>
                                        <p:tgtEl>
                                          <p:spTgt spid="37"/>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40"/>
                                        </p:tgtEl>
                                        <p:attrNameLst>
                                          <p:attrName>style.visibility</p:attrName>
                                        </p:attrNameLst>
                                      </p:cBhvr>
                                      <p:to>
                                        <p:strVal val="visible"/>
                                      </p:to>
                                    </p:set>
                                    <p:anim calcmode="lin" valueType="num">
                                      <p:cBhvr additive="base">
                                        <p:cTn id="69" dur="500" fill="hold"/>
                                        <p:tgtEl>
                                          <p:spTgt spid="40"/>
                                        </p:tgtEl>
                                        <p:attrNameLst>
                                          <p:attrName>ppt_x</p:attrName>
                                        </p:attrNameLst>
                                      </p:cBhvr>
                                      <p:tavLst>
                                        <p:tav tm="0">
                                          <p:val>
                                            <p:strVal val="#ppt_x"/>
                                          </p:val>
                                        </p:tav>
                                        <p:tav tm="100000">
                                          <p:val>
                                            <p:strVal val="#ppt_x"/>
                                          </p:val>
                                        </p:tav>
                                      </p:tavLst>
                                    </p:anim>
                                    <p:anim calcmode="lin" valueType="num">
                                      <p:cBhvr additive="base">
                                        <p:cTn id="70" dur="500" fill="hold"/>
                                        <p:tgtEl>
                                          <p:spTgt spid="40"/>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41"/>
                                        </p:tgtEl>
                                        <p:attrNameLst>
                                          <p:attrName>style.visibility</p:attrName>
                                        </p:attrNameLst>
                                      </p:cBhvr>
                                      <p:to>
                                        <p:strVal val="visible"/>
                                      </p:to>
                                    </p:set>
                                    <p:anim calcmode="lin" valueType="num">
                                      <p:cBhvr additive="base">
                                        <p:cTn id="73" dur="500" fill="hold"/>
                                        <p:tgtEl>
                                          <p:spTgt spid="41"/>
                                        </p:tgtEl>
                                        <p:attrNameLst>
                                          <p:attrName>ppt_x</p:attrName>
                                        </p:attrNameLst>
                                      </p:cBhvr>
                                      <p:tavLst>
                                        <p:tav tm="0">
                                          <p:val>
                                            <p:strVal val="#ppt_x"/>
                                          </p:val>
                                        </p:tav>
                                        <p:tav tm="100000">
                                          <p:val>
                                            <p:strVal val="#ppt_x"/>
                                          </p:val>
                                        </p:tav>
                                      </p:tavLst>
                                    </p:anim>
                                    <p:anim calcmode="lin" valueType="num">
                                      <p:cBhvr additive="base">
                                        <p:cTn id="74" dur="500" fill="hold"/>
                                        <p:tgtEl>
                                          <p:spTgt spid="41"/>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42"/>
                                        </p:tgtEl>
                                        <p:attrNameLst>
                                          <p:attrName>style.visibility</p:attrName>
                                        </p:attrNameLst>
                                      </p:cBhvr>
                                      <p:to>
                                        <p:strVal val="visible"/>
                                      </p:to>
                                    </p:set>
                                    <p:anim calcmode="lin" valueType="num">
                                      <p:cBhvr additive="base">
                                        <p:cTn id="77" dur="500" fill="hold"/>
                                        <p:tgtEl>
                                          <p:spTgt spid="42"/>
                                        </p:tgtEl>
                                        <p:attrNameLst>
                                          <p:attrName>ppt_x</p:attrName>
                                        </p:attrNameLst>
                                      </p:cBhvr>
                                      <p:tavLst>
                                        <p:tav tm="0">
                                          <p:val>
                                            <p:strVal val="#ppt_x"/>
                                          </p:val>
                                        </p:tav>
                                        <p:tav tm="100000">
                                          <p:val>
                                            <p:strVal val="#ppt_x"/>
                                          </p:val>
                                        </p:tav>
                                      </p:tavLst>
                                    </p:anim>
                                    <p:anim calcmode="lin" valueType="num">
                                      <p:cBhvr additive="base">
                                        <p:cTn id="78" dur="500" fill="hold"/>
                                        <p:tgtEl>
                                          <p:spTgt spid="42"/>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47"/>
                                        </p:tgtEl>
                                        <p:attrNameLst>
                                          <p:attrName>style.visibility</p:attrName>
                                        </p:attrNameLst>
                                      </p:cBhvr>
                                      <p:to>
                                        <p:strVal val="visible"/>
                                      </p:to>
                                    </p:set>
                                    <p:anim calcmode="lin" valueType="num">
                                      <p:cBhvr additive="base">
                                        <p:cTn id="81" dur="500" fill="hold"/>
                                        <p:tgtEl>
                                          <p:spTgt spid="47"/>
                                        </p:tgtEl>
                                        <p:attrNameLst>
                                          <p:attrName>ppt_x</p:attrName>
                                        </p:attrNameLst>
                                      </p:cBhvr>
                                      <p:tavLst>
                                        <p:tav tm="0">
                                          <p:val>
                                            <p:strVal val="#ppt_x"/>
                                          </p:val>
                                        </p:tav>
                                        <p:tav tm="100000">
                                          <p:val>
                                            <p:strVal val="#ppt_x"/>
                                          </p:val>
                                        </p:tav>
                                      </p:tavLst>
                                    </p:anim>
                                    <p:anim calcmode="lin" valueType="num">
                                      <p:cBhvr additive="base">
                                        <p:cTn id="82" dur="500" fill="hold"/>
                                        <p:tgtEl>
                                          <p:spTgt spid="47"/>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51"/>
                                        </p:tgtEl>
                                        <p:attrNameLst>
                                          <p:attrName>style.visibility</p:attrName>
                                        </p:attrNameLst>
                                      </p:cBhvr>
                                      <p:to>
                                        <p:strVal val="visible"/>
                                      </p:to>
                                    </p:set>
                                    <p:anim calcmode="lin" valueType="num">
                                      <p:cBhvr additive="base">
                                        <p:cTn id="85" dur="500" fill="hold"/>
                                        <p:tgtEl>
                                          <p:spTgt spid="51"/>
                                        </p:tgtEl>
                                        <p:attrNameLst>
                                          <p:attrName>ppt_x</p:attrName>
                                        </p:attrNameLst>
                                      </p:cBhvr>
                                      <p:tavLst>
                                        <p:tav tm="0">
                                          <p:val>
                                            <p:strVal val="#ppt_x"/>
                                          </p:val>
                                        </p:tav>
                                        <p:tav tm="100000">
                                          <p:val>
                                            <p:strVal val="#ppt_x"/>
                                          </p:val>
                                        </p:tav>
                                      </p:tavLst>
                                    </p:anim>
                                    <p:anim calcmode="lin" valueType="num">
                                      <p:cBhvr additive="base">
                                        <p:cTn id="86" dur="500" fill="hold"/>
                                        <p:tgtEl>
                                          <p:spTgt spid="51"/>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55"/>
                                        </p:tgtEl>
                                        <p:attrNameLst>
                                          <p:attrName>style.visibility</p:attrName>
                                        </p:attrNameLst>
                                      </p:cBhvr>
                                      <p:to>
                                        <p:strVal val="visible"/>
                                      </p:to>
                                    </p:set>
                                    <p:anim calcmode="lin" valueType="num">
                                      <p:cBhvr additive="base">
                                        <p:cTn id="89" dur="500" fill="hold"/>
                                        <p:tgtEl>
                                          <p:spTgt spid="55"/>
                                        </p:tgtEl>
                                        <p:attrNameLst>
                                          <p:attrName>ppt_x</p:attrName>
                                        </p:attrNameLst>
                                      </p:cBhvr>
                                      <p:tavLst>
                                        <p:tav tm="0">
                                          <p:val>
                                            <p:strVal val="#ppt_x"/>
                                          </p:val>
                                        </p:tav>
                                        <p:tav tm="100000">
                                          <p:val>
                                            <p:strVal val="#ppt_x"/>
                                          </p:val>
                                        </p:tav>
                                      </p:tavLst>
                                    </p:anim>
                                    <p:anim calcmode="lin" valueType="num">
                                      <p:cBhvr additive="base">
                                        <p:cTn id="90"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5" grpId="0" animBg="1"/>
      <p:bldP spid="32" grpId="0" animBg="1"/>
      <p:bldP spid="33" grpId="0" animBg="1"/>
      <p:bldP spid="40" grpId="0" animBg="1"/>
      <p:bldP spid="41" grpId="0" animBg="1"/>
      <p:bldP spid="4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1309758" y="1817226"/>
            <a:ext cx="6060519" cy="6652549"/>
            <a:chOff x="0" y="0"/>
            <a:chExt cx="8080692" cy="8870065"/>
          </a:xfrm>
        </p:grpSpPr>
        <p:sp>
          <p:nvSpPr>
            <p:cNvPr id="3" name="Freeform 3"/>
            <p:cNvSpPr/>
            <p:nvPr/>
          </p:nvSpPr>
          <p:spPr>
            <a:xfrm>
              <a:off x="0" y="0"/>
              <a:ext cx="5166060" cy="6830128"/>
            </a:xfrm>
            <a:custGeom>
              <a:avLst/>
              <a:gdLst/>
              <a:ahLst/>
              <a:cxnLst/>
              <a:rect l="l" t="t" r="r" b="b"/>
              <a:pathLst>
                <a:path w="5166060" h="6830128">
                  <a:moveTo>
                    <a:pt x="0" y="0"/>
                  </a:moveTo>
                  <a:lnTo>
                    <a:pt x="5166060" y="0"/>
                  </a:lnTo>
                  <a:lnTo>
                    <a:pt x="5166060" y="6830128"/>
                  </a:lnTo>
                  <a:lnTo>
                    <a:pt x="0" y="68301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428290" y="1054304"/>
              <a:ext cx="5166060" cy="6830128"/>
            </a:xfrm>
            <a:custGeom>
              <a:avLst/>
              <a:gdLst/>
              <a:ahLst/>
              <a:cxnLst/>
              <a:rect l="l" t="t" r="r" b="b"/>
              <a:pathLst>
                <a:path w="5166060" h="6830128">
                  <a:moveTo>
                    <a:pt x="0" y="0"/>
                  </a:moveTo>
                  <a:lnTo>
                    <a:pt x="5166060" y="0"/>
                  </a:lnTo>
                  <a:lnTo>
                    <a:pt x="5166060" y="6830128"/>
                  </a:lnTo>
                  <a:lnTo>
                    <a:pt x="0" y="68301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2914631" y="2039937"/>
              <a:ext cx="5166060" cy="6830128"/>
            </a:xfrm>
            <a:custGeom>
              <a:avLst/>
              <a:gdLst/>
              <a:ahLst/>
              <a:cxnLst/>
              <a:rect l="l" t="t" r="r" b="b"/>
              <a:pathLst>
                <a:path w="5166060" h="6830128">
                  <a:moveTo>
                    <a:pt x="0" y="0"/>
                  </a:moveTo>
                  <a:lnTo>
                    <a:pt x="5166061" y="0"/>
                  </a:lnTo>
                  <a:lnTo>
                    <a:pt x="5166061" y="6830128"/>
                  </a:lnTo>
                  <a:lnTo>
                    <a:pt x="0" y="68301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graphicFrame>
        <p:nvGraphicFramePr>
          <p:cNvPr id="6" name="Table 6"/>
          <p:cNvGraphicFramePr>
            <a:graphicFrameLocks noGrp="1"/>
          </p:cNvGraphicFramePr>
          <p:nvPr/>
        </p:nvGraphicFramePr>
        <p:xfrm>
          <a:off x="7370277" y="0"/>
          <a:ext cx="10157552" cy="8617673"/>
        </p:xfrm>
        <a:graphic>
          <a:graphicData uri="http://schemas.openxmlformats.org/drawingml/2006/table">
            <a:tbl>
              <a:tblPr/>
              <a:tblGrid>
                <a:gridCol w="10157552">
                  <a:extLst>
                    <a:ext uri="{9D8B030D-6E8A-4147-A177-3AD203B41FA5}">
                      <a16:colId xmlns:a16="http://schemas.microsoft.com/office/drawing/2014/main" val="20000"/>
                    </a:ext>
                  </a:extLst>
                </a:gridCol>
              </a:tblGrid>
              <a:tr h="2092641">
                <a:tc>
                  <a:txBody>
                    <a:bodyPr/>
                    <a:lstStyle/>
                    <a:p>
                      <a:pPr algn="l">
                        <a:lnSpc>
                          <a:spcPts val="11340"/>
                        </a:lnSpc>
                        <a:defRPr/>
                      </a:pPr>
                      <a:r>
                        <a:rPr lang="en-US" sz="8100">
                          <a:solidFill>
                            <a:srgbClr val="F7B4A7"/>
                          </a:solidFill>
                          <a:latin typeface="Clear Sans Bold"/>
                        </a:rPr>
                        <a:t>Linear Regression</a:t>
                      </a:r>
                      <a:endParaRPr lang="en-US" sz="1100"/>
                    </a:p>
                  </a:txBody>
                  <a:tcPr marL="190500" marR="190500" marT="190500" marB="190500" anchor="ctr">
                    <a:lnL w="66675" cap="flat" cmpd="sng" algn="ctr">
                      <a:solidFill>
                        <a:srgbClr val="2B4B82"/>
                      </a:solidFill>
                      <a:prstDash val="solid"/>
                      <a:round/>
                      <a:headEnd type="none" w="med" len="med"/>
                      <a:tailEnd type="none" w="med" len="med"/>
                    </a:lnL>
                    <a:lnR w="66675" cap="flat" cmpd="sng" algn="ctr">
                      <a:solidFill>
                        <a:srgbClr val="2B4B82"/>
                      </a:solidFill>
                      <a:prstDash val="solid"/>
                      <a:round/>
                      <a:headEnd type="none" w="med" len="med"/>
                      <a:tailEnd type="none" w="med" len="med"/>
                    </a:lnR>
                    <a:lnT w="66675" cap="flat" cmpd="sng" algn="ctr">
                      <a:solidFill>
                        <a:srgbClr val="2B4B82"/>
                      </a:solidFill>
                      <a:prstDash val="solid"/>
                      <a:round/>
                      <a:headEnd type="none" w="med" len="med"/>
                      <a:tailEnd type="none" w="med" len="med"/>
                    </a:lnT>
                    <a:lnB w="66675" cap="flat" cmpd="sng" algn="ctr">
                      <a:solidFill>
                        <a:srgbClr val="2B4B82"/>
                      </a:solidFill>
                      <a:prstDash val="solid"/>
                      <a:round/>
                      <a:headEnd type="none" w="med" len="med"/>
                      <a:tailEnd type="none" w="med" len="med"/>
                    </a:lnB>
                  </a:tcPr>
                </a:tc>
                <a:extLst>
                  <a:ext uri="{0D108BD9-81ED-4DB2-BD59-A6C34878D82A}">
                    <a16:rowId xmlns:a16="http://schemas.microsoft.com/office/drawing/2014/main" val="10000"/>
                  </a:ext>
                </a:extLst>
              </a:tr>
              <a:tr h="2241078">
                <a:tc>
                  <a:txBody>
                    <a:bodyPr/>
                    <a:lstStyle/>
                    <a:p>
                      <a:pPr algn="l">
                        <a:lnSpc>
                          <a:spcPts val="4060"/>
                        </a:lnSpc>
                        <a:defRPr/>
                      </a:pPr>
                      <a:r>
                        <a:rPr lang="en-US" sz="2900" dirty="0">
                          <a:solidFill>
                            <a:srgbClr val="94DDDE"/>
                          </a:solidFill>
                          <a:latin typeface="Clear Sans"/>
                        </a:rPr>
                        <a:t> IT'S A STATISTICAL METHOD USED TO MODEL THE RELATIONSHIP BETWEEN A DEPENDENT VARIABLE AND ONE OR MORE INDEPENDENT VARIABLES.</a:t>
                      </a:r>
                      <a:endParaRPr lang="en-US" sz="1100" dirty="0"/>
                    </a:p>
                  </a:txBody>
                  <a:tcPr marL="190500" marR="190500" marT="190500" marB="190500" anchor="ctr">
                    <a:lnL w="66675" cap="flat" cmpd="sng" algn="ctr">
                      <a:solidFill>
                        <a:srgbClr val="2B4B82"/>
                      </a:solidFill>
                      <a:prstDash val="solid"/>
                      <a:round/>
                      <a:headEnd type="none" w="med" len="med"/>
                      <a:tailEnd type="none" w="med" len="med"/>
                    </a:lnL>
                    <a:lnR w="66675" cap="flat" cmpd="sng" algn="ctr">
                      <a:solidFill>
                        <a:srgbClr val="2B4B82"/>
                      </a:solidFill>
                      <a:prstDash val="solid"/>
                      <a:round/>
                      <a:headEnd type="none" w="med" len="med"/>
                      <a:tailEnd type="none" w="med" len="med"/>
                    </a:lnR>
                    <a:lnT w="66675" cap="flat" cmpd="sng" algn="ctr">
                      <a:solidFill>
                        <a:srgbClr val="2B4B82"/>
                      </a:solidFill>
                      <a:prstDash val="solid"/>
                      <a:round/>
                      <a:headEnd type="none" w="med" len="med"/>
                      <a:tailEnd type="none" w="med" len="med"/>
                    </a:lnT>
                    <a:lnB w="66675" cap="flat" cmpd="sng" algn="ctr">
                      <a:solidFill>
                        <a:srgbClr val="2B4B82"/>
                      </a:solidFill>
                      <a:prstDash val="solid"/>
                      <a:round/>
                      <a:headEnd type="none" w="med" len="med"/>
                      <a:tailEnd type="none" w="med" len="med"/>
                    </a:lnB>
                  </a:tcPr>
                </a:tc>
                <a:extLst>
                  <a:ext uri="{0D108BD9-81ED-4DB2-BD59-A6C34878D82A}">
                    <a16:rowId xmlns:a16="http://schemas.microsoft.com/office/drawing/2014/main" val="10001"/>
                  </a:ext>
                </a:extLst>
              </a:tr>
              <a:tr h="4283954">
                <a:tc>
                  <a:txBody>
                    <a:bodyPr/>
                    <a:lstStyle/>
                    <a:p>
                      <a:pPr marL="582932" lvl="1" indent="-291466" algn="l">
                        <a:lnSpc>
                          <a:spcPts val="3780"/>
                        </a:lnSpc>
                        <a:buFont typeface="Arial"/>
                        <a:buChar char="•"/>
                        <a:defRPr/>
                      </a:pPr>
                      <a:r>
                        <a:rPr lang="en-US" sz="2700" dirty="0">
                          <a:solidFill>
                            <a:srgbClr val="94DDDE"/>
                          </a:solidFill>
                          <a:latin typeface="Clear Sans"/>
                        </a:rPr>
                        <a:t>it's often used for predicting numerical values such as predicting a person’s height based on their weight and age.</a:t>
                      </a:r>
                      <a:endParaRPr lang="en-US" sz="1100" dirty="0"/>
                    </a:p>
                    <a:p>
                      <a:pPr marL="582932" lvl="1" indent="-291466">
                        <a:lnSpc>
                          <a:spcPts val="3780"/>
                        </a:lnSpc>
                        <a:buFont typeface="Arial"/>
                        <a:buChar char="•"/>
                      </a:pPr>
                      <a:r>
                        <a:rPr lang="en-US" sz="2700" dirty="0">
                          <a:solidFill>
                            <a:srgbClr val="94DDDE"/>
                          </a:solidFill>
                          <a:latin typeface="Clear Sans"/>
                        </a:rPr>
                        <a:t>It can also be used for understanding the relationship between variables such as the relationship between temperature and air pollution levels.</a:t>
                      </a:r>
                    </a:p>
                    <a:p>
                      <a:pPr>
                        <a:lnSpc>
                          <a:spcPts val="3780"/>
                        </a:lnSpc>
                      </a:pPr>
                      <a:endParaRPr lang="en-US" sz="2700" dirty="0">
                        <a:solidFill>
                          <a:srgbClr val="94DDDE"/>
                        </a:solidFill>
                        <a:latin typeface="Clear Sans"/>
                      </a:endParaRPr>
                    </a:p>
                  </a:txBody>
                  <a:tcPr marL="190500" marR="190500" marT="190500" marB="190500" anchor="ctr">
                    <a:lnL w="66675" cap="flat" cmpd="sng" algn="ctr">
                      <a:solidFill>
                        <a:srgbClr val="2B4B82"/>
                      </a:solidFill>
                      <a:prstDash val="solid"/>
                      <a:round/>
                      <a:headEnd type="none" w="med" len="med"/>
                      <a:tailEnd type="none" w="med" len="med"/>
                    </a:lnL>
                    <a:lnR w="66675" cap="flat" cmpd="sng" algn="ctr">
                      <a:solidFill>
                        <a:srgbClr val="2B4B82"/>
                      </a:solidFill>
                      <a:prstDash val="solid"/>
                      <a:round/>
                      <a:headEnd type="none" w="med" len="med"/>
                      <a:tailEnd type="none" w="med" len="med"/>
                    </a:lnR>
                    <a:lnT w="66675" cap="flat" cmpd="sng" algn="ctr">
                      <a:solidFill>
                        <a:srgbClr val="2B4B82"/>
                      </a:solidFill>
                      <a:prstDash val="solid"/>
                      <a:round/>
                      <a:headEnd type="none" w="med" len="med"/>
                      <a:tailEnd type="none" w="med" len="med"/>
                    </a:lnT>
                    <a:lnB w="66675" cap="flat" cmpd="sng" algn="ctr">
                      <a:solidFill>
                        <a:srgbClr val="2B4B82"/>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pSp>
        <p:nvGrpSpPr>
          <p:cNvPr id="7" name="Group 7"/>
          <p:cNvGrpSpPr/>
          <p:nvPr/>
        </p:nvGrpSpPr>
        <p:grpSpPr>
          <a:xfrm>
            <a:off x="0" y="9427634"/>
            <a:ext cx="18288000" cy="859366"/>
            <a:chOff x="0" y="0"/>
            <a:chExt cx="13796730" cy="648318"/>
          </a:xfrm>
        </p:grpSpPr>
        <p:sp>
          <p:nvSpPr>
            <p:cNvPr id="8" name="Freeform 8"/>
            <p:cNvSpPr/>
            <p:nvPr/>
          </p:nvSpPr>
          <p:spPr>
            <a:xfrm>
              <a:off x="0" y="0"/>
              <a:ext cx="13796730" cy="648318"/>
            </a:xfrm>
            <a:custGeom>
              <a:avLst/>
              <a:gdLst/>
              <a:ahLst/>
              <a:cxnLst/>
              <a:rect l="l" t="t" r="r" b="b"/>
              <a:pathLst>
                <a:path w="13796730" h="648318">
                  <a:moveTo>
                    <a:pt x="0" y="0"/>
                  </a:moveTo>
                  <a:lnTo>
                    <a:pt x="13796730" y="0"/>
                  </a:lnTo>
                  <a:lnTo>
                    <a:pt x="13796730" y="648318"/>
                  </a:lnTo>
                  <a:lnTo>
                    <a:pt x="0" y="648318"/>
                  </a:lnTo>
                  <a:close/>
                </a:path>
              </a:pathLst>
            </a:custGeom>
            <a:solidFill>
              <a:srgbClr val="FEFEFE"/>
            </a:solidFill>
            <a:ln cap="sq">
              <a:noFill/>
              <a:prstDash val="solid"/>
              <a:miter/>
            </a:ln>
          </p:spPr>
          <p:txBody>
            <a:bodyPr/>
            <a:lstStyle/>
            <a:p>
              <a:endParaRPr lang="en-US"/>
            </a:p>
          </p:txBody>
        </p:sp>
        <p:sp>
          <p:nvSpPr>
            <p:cNvPr id="9" name="TextBox 9"/>
            <p:cNvSpPr txBox="1"/>
            <p:nvPr/>
          </p:nvSpPr>
          <p:spPr>
            <a:xfrm>
              <a:off x="0" y="-28575"/>
              <a:ext cx="13796730" cy="676893"/>
            </a:xfrm>
            <a:prstGeom prst="rect">
              <a:avLst/>
            </a:prstGeom>
          </p:spPr>
          <p:txBody>
            <a:bodyPr lIns="127000" tIns="127000" rIns="127000" bIns="127000" rtlCol="0" anchor="ctr"/>
            <a:lstStyle/>
            <a:p>
              <a:pPr algn="ctr">
                <a:lnSpc>
                  <a:spcPts val="2100"/>
                </a:lnSpc>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4544475"/>
            <a:chOff x="0" y="0"/>
            <a:chExt cx="4816593" cy="1196899"/>
          </a:xfrm>
        </p:grpSpPr>
        <p:sp>
          <p:nvSpPr>
            <p:cNvPr id="3" name="Freeform 3"/>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2B4B82"/>
            </a:solidFill>
          </p:spPr>
          <p:txBody>
            <a:bodyPr/>
            <a:lstStyle/>
            <a:p>
              <a:endParaRPr lang="en-US"/>
            </a:p>
          </p:txBody>
        </p:sp>
        <p:sp>
          <p:nvSpPr>
            <p:cNvPr id="4" name="TextBox 4"/>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969286" y="847725"/>
            <a:ext cx="14454874" cy="352425"/>
          </a:xfrm>
          <a:prstGeom prst="rect">
            <a:avLst/>
          </a:prstGeom>
        </p:spPr>
        <p:txBody>
          <a:bodyPr lIns="0" tIns="0" rIns="0" bIns="0" rtlCol="0" anchor="t">
            <a:spAutoFit/>
          </a:bodyPr>
          <a:lstStyle/>
          <a:p>
            <a:pPr>
              <a:lnSpc>
                <a:spcPts val="2760"/>
              </a:lnSpc>
            </a:pPr>
            <a:r>
              <a:rPr lang="en-US" sz="2300">
                <a:solidFill>
                  <a:srgbClr val="FFFFFF"/>
                </a:solidFill>
                <a:latin typeface="Poppins Bold"/>
              </a:rPr>
              <a:t>The Equation of Linear Regression Can Be Written as:</a:t>
            </a:r>
          </a:p>
        </p:txBody>
      </p:sp>
      <p:sp>
        <p:nvSpPr>
          <p:cNvPr id="6" name="Freeform 6"/>
          <p:cNvSpPr/>
          <p:nvPr/>
        </p:nvSpPr>
        <p:spPr>
          <a:xfrm>
            <a:off x="13786888" y="629992"/>
            <a:ext cx="6267753" cy="5093974"/>
          </a:xfrm>
          <a:custGeom>
            <a:avLst/>
            <a:gdLst/>
            <a:ahLst/>
            <a:cxnLst/>
            <a:rect l="l" t="t" r="r" b="b"/>
            <a:pathLst>
              <a:path w="6267753" h="5093974">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7" name="Group 7"/>
          <p:cNvGrpSpPr/>
          <p:nvPr/>
        </p:nvGrpSpPr>
        <p:grpSpPr>
          <a:xfrm>
            <a:off x="0" y="4255742"/>
            <a:ext cx="6212838" cy="288733"/>
            <a:chOff x="0" y="0"/>
            <a:chExt cx="1636303" cy="76045"/>
          </a:xfrm>
        </p:grpSpPr>
        <p:sp>
          <p:nvSpPr>
            <p:cNvPr id="8" name="Freeform 8"/>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txBody>
            <a:bodyPr/>
            <a:lstStyle/>
            <a:p>
              <a:endParaRPr lang="en-US"/>
            </a:p>
          </p:txBody>
        </p:sp>
        <p:sp>
          <p:nvSpPr>
            <p:cNvPr id="9" name="TextBox 9"/>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10" name="AutoShape 10"/>
          <p:cNvSpPr/>
          <p:nvPr/>
        </p:nvSpPr>
        <p:spPr>
          <a:xfrm>
            <a:off x="1028700" y="601417"/>
            <a:ext cx="16230600" cy="0"/>
          </a:xfrm>
          <a:prstGeom prst="line">
            <a:avLst/>
          </a:prstGeom>
          <a:ln w="19050" cap="flat">
            <a:solidFill>
              <a:srgbClr val="D9D9D9"/>
            </a:solidFill>
            <a:prstDash val="solid"/>
            <a:headEnd type="none" w="sm" len="sm"/>
            <a:tailEnd type="none" w="sm" len="sm"/>
          </a:ln>
        </p:spPr>
        <p:txBody>
          <a:bodyPr/>
          <a:lstStyle/>
          <a:p>
            <a:endParaRPr lang="en-US"/>
          </a:p>
        </p:txBody>
      </p:sp>
      <p:sp>
        <p:nvSpPr>
          <p:cNvPr id="11" name="Freeform 11"/>
          <p:cNvSpPr/>
          <p:nvPr/>
        </p:nvSpPr>
        <p:spPr>
          <a:xfrm>
            <a:off x="4870725" y="1917564"/>
            <a:ext cx="7850575" cy="1620764"/>
          </a:xfrm>
          <a:custGeom>
            <a:avLst/>
            <a:gdLst/>
            <a:ahLst/>
            <a:cxnLst/>
            <a:rect l="l" t="t" r="r" b="b"/>
            <a:pathLst>
              <a:path w="7850575" h="1620764">
                <a:moveTo>
                  <a:pt x="0" y="0"/>
                </a:moveTo>
                <a:lnTo>
                  <a:pt x="7850574" y="0"/>
                </a:lnTo>
                <a:lnTo>
                  <a:pt x="7850574" y="1620764"/>
                </a:lnTo>
                <a:lnTo>
                  <a:pt x="0" y="1620764"/>
                </a:lnTo>
                <a:lnTo>
                  <a:pt x="0" y="0"/>
                </a:lnTo>
                <a:close/>
              </a:path>
            </a:pathLst>
          </a:custGeom>
          <a:blipFill>
            <a:blip r:embed="rId4"/>
            <a:stretch>
              <a:fillRect/>
            </a:stretch>
          </a:blipFill>
        </p:spPr>
        <p:txBody>
          <a:bodyPr/>
          <a:lstStyle/>
          <a:p>
            <a:endParaRPr lang="en-US"/>
          </a:p>
        </p:txBody>
      </p:sp>
      <p:sp>
        <p:nvSpPr>
          <p:cNvPr id="12" name="TextBox 12"/>
          <p:cNvSpPr txBox="1"/>
          <p:nvPr/>
        </p:nvSpPr>
        <p:spPr>
          <a:xfrm>
            <a:off x="1028700" y="6137758"/>
            <a:ext cx="7599273" cy="3482492"/>
          </a:xfrm>
          <a:prstGeom prst="rect">
            <a:avLst/>
          </a:prstGeom>
        </p:spPr>
        <p:txBody>
          <a:bodyPr lIns="0" tIns="0" rIns="0" bIns="0" rtlCol="0" anchor="t">
            <a:spAutoFit/>
          </a:bodyPr>
          <a:lstStyle/>
          <a:p>
            <a:pPr>
              <a:lnSpc>
                <a:spcPts val="3089"/>
              </a:lnSpc>
            </a:pPr>
            <a:r>
              <a:rPr lang="en-US" sz="1931" dirty="0">
                <a:solidFill>
                  <a:srgbClr val="545454"/>
                </a:solidFill>
                <a:latin typeface="Poppins"/>
              </a:rPr>
              <a:t>the equation provides a straight line that represents the relationship between the dependent and independent variables where Y is the dependent or target and X is the independent variable. The slope of the line indicates how much the dependent variable changes for a unit change on the independent variable/s. in regression we must find the value of Y, so a function is required that predicts continuous Y in the case of regression given X as independent features.</a:t>
            </a:r>
          </a:p>
          <a:p>
            <a:pPr>
              <a:lnSpc>
                <a:spcPts val="3089"/>
              </a:lnSpc>
            </a:pPr>
            <a:endParaRPr lang="en-US" sz="1931" dirty="0">
              <a:solidFill>
                <a:srgbClr val="545454"/>
              </a:solidFill>
              <a:latin typeface="Poppins"/>
            </a:endParaRPr>
          </a:p>
        </p:txBody>
      </p:sp>
      <p:sp>
        <p:nvSpPr>
          <p:cNvPr id="13" name="TextBox 13"/>
          <p:cNvSpPr txBox="1"/>
          <p:nvPr/>
        </p:nvSpPr>
        <p:spPr>
          <a:xfrm>
            <a:off x="9254884" y="6137758"/>
            <a:ext cx="7665880" cy="3111881"/>
          </a:xfrm>
          <a:prstGeom prst="rect">
            <a:avLst/>
          </a:prstGeom>
        </p:spPr>
        <p:txBody>
          <a:bodyPr lIns="0" tIns="0" rIns="0" bIns="0" rtlCol="0" anchor="t">
            <a:spAutoFit/>
          </a:bodyPr>
          <a:lstStyle/>
          <a:p>
            <a:pPr>
              <a:lnSpc>
                <a:spcPts val="3087"/>
              </a:lnSpc>
            </a:pPr>
            <a:r>
              <a:rPr lang="en-US" sz="1929">
                <a:solidFill>
                  <a:srgbClr val="545454"/>
                </a:solidFill>
                <a:latin typeface="Poppins"/>
              </a:rPr>
              <a:t>Where i indicate the number of features,  a is the coefficient (slope) which represents the change in the dependent variable for a one-unit change in the corresponding independent variable, and b is the intercept which represents the value of the dependent variable, in other words, when all independent variables are equal to zero, it’s the value of the dependent variable that the regression line crosses by then.</a:t>
            </a:r>
          </a:p>
          <a:p>
            <a:pPr>
              <a:lnSpc>
                <a:spcPts val="3087"/>
              </a:lnSpc>
            </a:pPr>
            <a:endParaRPr lang="en-US" sz="1929">
              <a:solidFill>
                <a:srgbClr val="545454"/>
              </a:solidFill>
              <a:latin typeface="Poppi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childTnLst>
                          </p:cTn>
                        </p:par>
                        <p:par>
                          <p:cTn id="21" fill="hold">
                            <p:stCondLst>
                              <p:cond delay="2000"/>
                            </p:stCondLst>
                            <p:childTnLst>
                              <p:par>
                                <p:cTn id="22" presetID="2" presetClass="entr" presetSubtype="4"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1000"/>
                                        <p:tgtEl>
                                          <p:spTgt spid="12"/>
                                        </p:tgtEl>
                                      </p:cBhvr>
                                    </p:animEffect>
                                    <p:anim calcmode="lin" valueType="num">
                                      <p:cBhvr>
                                        <p:cTn id="31" dur="1000" fill="hold"/>
                                        <p:tgtEl>
                                          <p:spTgt spid="12"/>
                                        </p:tgtEl>
                                        <p:attrNameLst>
                                          <p:attrName>ppt_x</p:attrName>
                                        </p:attrNameLst>
                                      </p:cBhvr>
                                      <p:tavLst>
                                        <p:tav tm="0">
                                          <p:val>
                                            <p:strVal val="#ppt_x"/>
                                          </p:val>
                                        </p:tav>
                                        <p:tav tm="100000">
                                          <p:val>
                                            <p:strVal val="#ppt_x"/>
                                          </p:val>
                                        </p:tav>
                                      </p:tavLst>
                                    </p:anim>
                                    <p:anim calcmode="lin" valueType="num">
                                      <p:cBhvr>
                                        <p:cTn id="32" dur="1000" fill="hold"/>
                                        <p:tgtEl>
                                          <p:spTgt spid="12"/>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1000"/>
                                        <p:tgtEl>
                                          <p:spTgt spid="13"/>
                                        </p:tgtEl>
                                      </p:cBhvr>
                                    </p:animEffect>
                                    <p:anim calcmode="lin" valueType="num">
                                      <p:cBhvr>
                                        <p:cTn id="36" dur="1000" fill="hold"/>
                                        <p:tgtEl>
                                          <p:spTgt spid="13"/>
                                        </p:tgtEl>
                                        <p:attrNameLst>
                                          <p:attrName>ppt_x</p:attrName>
                                        </p:attrNameLst>
                                      </p:cBhvr>
                                      <p:tavLst>
                                        <p:tav tm="0">
                                          <p:val>
                                            <p:strVal val="#ppt_x"/>
                                          </p:val>
                                        </p:tav>
                                        <p:tav tm="100000">
                                          <p:val>
                                            <p:strVal val="#ppt_x"/>
                                          </p:val>
                                        </p:tav>
                                      </p:tavLst>
                                    </p:anim>
                                    <p:anim calcmode="lin" valueType="num">
                                      <p:cBhvr>
                                        <p:cTn id="3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p:bldP spid="1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5CE4FBD564493479D97A0728AD4E01B" ma:contentTypeVersion="7" ma:contentTypeDescription="Create a new document." ma:contentTypeScope="" ma:versionID="9da9aeeb5fba1d5886dea8688fcc96db">
  <xsd:schema xmlns:xsd="http://www.w3.org/2001/XMLSchema" xmlns:xs="http://www.w3.org/2001/XMLSchema" xmlns:p="http://schemas.microsoft.com/office/2006/metadata/properties" xmlns:ns3="6d62785a-9d25-4d32-8fdc-f73eefefa531" xmlns:ns4="2db8950c-e1d2-4092-8dcd-d2a8cadeaddf" targetNamespace="http://schemas.microsoft.com/office/2006/metadata/properties" ma:root="true" ma:fieldsID="3b7a8b99d8f6b752069fccb0f7eda80a" ns3:_="" ns4:_="">
    <xsd:import namespace="6d62785a-9d25-4d32-8fdc-f73eefefa531"/>
    <xsd:import namespace="2db8950c-e1d2-4092-8dcd-d2a8cadeaddf"/>
    <xsd:element name="properties">
      <xsd:complexType>
        <xsd:sequence>
          <xsd:element name="documentManagement">
            <xsd:complexType>
              <xsd:all>
                <xsd:element ref="ns3:MediaServiceMetadata" minOccurs="0"/>
                <xsd:element ref="ns3:MediaServiceFastMetadata" minOccurs="0"/>
                <xsd:element ref="ns3:_activity" minOccurs="0"/>
                <xsd:element ref="ns4:SharedWithUsers" minOccurs="0"/>
                <xsd:element ref="ns4:SharedWithDetails" minOccurs="0"/>
                <xsd:element ref="ns4:SharingHintHash"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d62785a-9d25-4d32-8fdc-f73eefefa53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db8950c-e1d2-4092-8dcd-d2a8cadeaddf"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6d62785a-9d25-4d32-8fdc-f73eefefa531" xsi:nil="true"/>
  </documentManagement>
</p:properties>
</file>

<file path=customXml/itemProps1.xml><?xml version="1.0" encoding="utf-8"?>
<ds:datastoreItem xmlns:ds="http://schemas.openxmlformats.org/officeDocument/2006/customXml" ds:itemID="{DAC0BCD3-EF27-4709-87F2-A7A2BD5100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d62785a-9d25-4d32-8fdc-f73eefefa531"/>
    <ds:schemaRef ds:uri="2db8950c-e1d2-4092-8dcd-d2a8cadead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F246B73-26A2-4686-9CDC-41F12A361A07}">
  <ds:schemaRefs>
    <ds:schemaRef ds:uri="http://schemas.microsoft.com/sharepoint/v3/contenttype/forms"/>
  </ds:schemaRefs>
</ds:datastoreItem>
</file>

<file path=customXml/itemProps3.xml><?xml version="1.0" encoding="utf-8"?>
<ds:datastoreItem xmlns:ds="http://schemas.openxmlformats.org/officeDocument/2006/customXml" ds:itemID="{38712369-5298-4A03-A165-F8A8A64BCF0B}">
  <ds:schemaRefs>
    <ds:schemaRef ds:uri="http://www.w3.org/XML/1998/namespace"/>
    <ds:schemaRef ds:uri="http://purl.org/dc/elements/1.1/"/>
    <ds:schemaRef ds:uri="http://schemas.microsoft.com/office/infopath/2007/PartnerControls"/>
    <ds:schemaRef ds:uri="http://purl.org/dc/terms/"/>
    <ds:schemaRef ds:uri="http://purl.org/dc/dcmitype/"/>
    <ds:schemaRef ds:uri="http://schemas.microsoft.com/office/2006/metadata/properties"/>
    <ds:schemaRef ds:uri="http://schemas.microsoft.com/office/2006/documentManagement/types"/>
    <ds:schemaRef ds:uri="http://schemas.openxmlformats.org/package/2006/metadata/core-properties"/>
    <ds:schemaRef ds:uri="2db8950c-e1d2-4092-8dcd-d2a8cadeaddf"/>
    <ds:schemaRef ds:uri="6d62785a-9d25-4d32-8fdc-f73eefefa531"/>
  </ds:schemaRefs>
</ds:datastoreItem>
</file>

<file path=docProps/app.xml><?xml version="1.0" encoding="utf-8"?>
<Properties xmlns="http://schemas.openxmlformats.org/officeDocument/2006/extended-properties" xmlns:vt="http://schemas.openxmlformats.org/officeDocument/2006/docPropsVTypes">
  <TotalTime>42</TotalTime>
  <Words>1333</Words>
  <Application>Microsoft Office PowerPoint</Application>
  <PresentationFormat>Custom</PresentationFormat>
  <Paragraphs>137</Paragraphs>
  <Slides>20</Slides>
  <Notes>1</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20</vt:i4>
      </vt:variant>
    </vt:vector>
  </HeadingPairs>
  <TitlesOfParts>
    <vt:vector size="37" baseType="lpstr">
      <vt:lpstr>Poppins</vt:lpstr>
      <vt:lpstr>Paytone One Bold</vt:lpstr>
      <vt:lpstr>Canva Sans Bold</vt:lpstr>
      <vt:lpstr>Clear Sans Bold</vt:lpstr>
      <vt:lpstr>Canva Sans</vt:lpstr>
      <vt:lpstr>Clear Sans</vt:lpstr>
      <vt:lpstr>Montserrat Medium</vt:lpstr>
      <vt:lpstr>Clear Sans Medium</vt:lpstr>
      <vt:lpstr>Agrandir Medium</vt:lpstr>
      <vt:lpstr>Quicksand Bold</vt:lpstr>
      <vt:lpstr>Arial</vt:lpstr>
      <vt:lpstr>Calibri</vt:lpstr>
      <vt:lpstr>Poppins Bold</vt:lpstr>
      <vt:lpstr>Public Sans Bold</vt:lpstr>
      <vt:lpstr>HK Modular Bold</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logistic regression</dc:title>
  <dc:creator>Yugo slavia</dc:creator>
  <cp:lastModifiedBy>es-Nada.Hanafy2026</cp:lastModifiedBy>
  <cp:revision>3</cp:revision>
  <dcterms:created xsi:type="dcterms:W3CDTF">2006-08-16T00:00:00Z</dcterms:created>
  <dcterms:modified xsi:type="dcterms:W3CDTF">2024-02-01T03:25:25Z</dcterms:modified>
  <dc:identifier>DAFpZp5Qark</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0x01010015CE4FBD564493479D97A0728AD4E01B</vt:lpwstr>
  </property>
</Properties>
</file>